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2" r:id="rId7"/>
    <p:sldId id="261" r:id="rId8"/>
    <p:sldId id="263" r:id="rId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FFCC"/>
    <a:srgbClr val="FFFF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76" d="100"/>
          <a:sy n="76" d="100"/>
        </p:scale>
        <p:origin x="-1206" y="1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9E7B8649-76EA-4C6D-911A-B568F270D3F5}" type="datetimeFigureOut">
              <a:rPr lang="en-GB" smtClean="0"/>
              <a:t>08/10/2020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1F47B09-6181-40E1-96C2-FBC632A4B77D}" type="slidenum">
              <a:rPr lang="en-GB" smtClean="0"/>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E7B8649-76EA-4C6D-911A-B568F270D3F5}" type="datetimeFigureOut">
              <a:rPr lang="en-GB" smtClean="0"/>
              <a:t>08/10/2020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1F47B09-6181-40E1-96C2-FBC632A4B77D}" type="slidenum">
              <a:rPr lang="en-GB" smtClean="0"/>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E7B8649-76EA-4C6D-911A-B568F270D3F5}" type="datetimeFigureOut">
              <a:rPr lang="en-GB" smtClean="0"/>
              <a:t>08/10/2020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1F47B09-6181-40E1-96C2-FBC632A4B77D}" type="slidenum">
              <a:rPr lang="en-GB" smtClean="0"/>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9E7B8649-76EA-4C6D-911A-B568F270D3F5}" type="datetimeFigureOut">
              <a:rPr lang="en-GB" smtClean="0"/>
              <a:t>08/10/2020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1F47B09-6181-40E1-96C2-FBC632A4B77D}" type="slidenum">
              <a:rPr lang="en-GB" smtClean="0"/>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9E7B8649-76EA-4C6D-911A-B568F270D3F5}" type="datetimeFigureOut">
              <a:rPr lang="en-GB" smtClean="0"/>
              <a:t>08/10/2020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1F47B09-6181-40E1-96C2-FBC632A4B77D}" type="slidenum">
              <a:rPr lang="en-GB" smtClean="0"/>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9E7B8649-76EA-4C6D-911A-B568F270D3F5}" type="datetimeFigureOut">
              <a:rPr lang="en-GB" smtClean="0"/>
              <a:t>08/10/2020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1F47B09-6181-40E1-96C2-FBC632A4B77D}"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E7B8649-76EA-4C6D-911A-B568F270D3F5}" type="datetimeFigureOut">
              <a:rPr lang="en-GB" smtClean="0"/>
              <a:t>08/10/2020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1F47B09-6181-40E1-96C2-FBC632A4B77D}"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E7B8649-76EA-4C6D-911A-B568F270D3F5}" type="datetimeFigureOut">
              <a:rPr lang="en-GB" smtClean="0"/>
              <a:t>08/10/2020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1F47B09-6181-40E1-96C2-FBC632A4B77D}" type="slidenum">
              <a:rPr lang="en-GB" smtClean="0"/>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E7B8649-76EA-4C6D-911A-B568F270D3F5}" type="datetimeFigureOut">
              <a:rPr lang="en-GB" smtClean="0"/>
              <a:t>08/10/2020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1F47B09-6181-40E1-96C2-FBC632A4B77D}" type="slidenum">
              <a:rPr lang="en-GB" smtClean="0"/>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E7B8649-76EA-4C6D-911A-B568F270D3F5}" type="datetimeFigureOut">
              <a:rPr lang="en-GB" smtClean="0"/>
              <a:t>08/10/2020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1F47B09-6181-40E1-96C2-FBC632A4B77D}"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E7B8649-76EA-4C6D-911A-B568F270D3F5}" type="datetimeFigureOut">
              <a:rPr lang="en-GB" smtClean="0"/>
              <a:t>08/10/2020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1F47B09-6181-40E1-96C2-FBC632A4B77D}" type="slidenum">
              <a:rPr lang="en-GB" smtClean="0"/>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66FFCC">
            <a:alpha val="48000"/>
          </a:srgb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E7B8649-76EA-4C6D-911A-B568F270D3F5}" type="datetimeFigureOut">
              <a:rPr lang="en-GB" smtClean="0"/>
              <a:t>08/10/2020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1F47B09-6181-40E1-96C2-FBC632A4B77D}" type="slidenum">
              <a:rPr lang="en-GB" smtClean="0"/>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www.earlybritishkingdoms.com/kids/ambrosius_uther.html" TargetMode="External"/><Relationship Id="rId2" Type="http://schemas.openxmlformats.org/officeDocument/2006/relationships/hyperlink" Target="http://www.earlybritishkingdoms.com/kids/sax.html"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8.xml"/><Relationship Id="rId4" Type="http://schemas.openxmlformats.org/officeDocument/2006/relationships/image" Target="../media/image7.jpeg"/></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8.jpeg"/><Relationship Id="rId1" Type="http://schemas.openxmlformats.org/officeDocument/2006/relationships/slideLayout" Target="../slideLayouts/slideLayout7.xml"/><Relationship Id="rId6" Type="http://schemas.openxmlformats.org/officeDocument/2006/relationships/image" Target="../media/image11.jpeg"/><Relationship Id="rId5" Type="http://schemas.openxmlformats.org/officeDocument/2006/relationships/image" Target="../media/image10.png"/><Relationship Id="rId4" Type="http://schemas.openxmlformats.org/officeDocument/2006/relationships/image" Target="../media/image9.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0"/>
            <a:ext cx="7772400" cy="1470025"/>
          </a:xfrm>
        </p:spPr>
        <p:txBody>
          <a:bodyPr/>
          <a:lstStyle/>
          <a:p>
            <a:r>
              <a:rPr lang="en-GB" dirty="0" smtClean="0">
                <a:effectLst>
                  <a:outerShdw blurRad="38100" dist="38100" dir="2700000" algn="tl">
                    <a:srgbClr val="000000">
                      <a:alpha val="43137"/>
                    </a:srgbClr>
                  </a:outerShdw>
                </a:effectLst>
                <a:latin typeface="Comic Sans MS" pitchFamily="66" charset="0"/>
              </a:rPr>
              <a:t>Anglo-Saxon Beliefs</a:t>
            </a:r>
            <a:endParaRPr lang="en-GB" dirty="0">
              <a:effectLst>
                <a:outerShdw blurRad="38100" dist="38100" dir="2700000" algn="tl">
                  <a:srgbClr val="000000">
                    <a:alpha val="43137"/>
                  </a:srgbClr>
                </a:outerShdw>
              </a:effectLst>
              <a:latin typeface="Comic Sans MS" pitchFamily="66" charset="0"/>
            </a:endParaRPr>
          </a:p>
        </p:txBody>
      </p:sp>
      <p:sp>
        <p:nvSpPr>
          <p:cNvPr id="3" name="Subtitle 2"/>
          <p:cNvSpPr>
            <a:spLocks noGrp="1"/>
          </p:cNvSpPr>
          <p:nvPr>
            <p:ph type="subTitle" idx="1"/>
          </p:nvPr>
        </p:nvSpPr>
        <p:spPr>
          <a:xfrm>
            <a:off x="755576" y="5517232"/>
            <a:ext cx="7524328" cy="982960"/>
          </a:xfrm>
        </p:spPr>
        <p:txBody>
          <a:bodyPr>
            <a:normAutofit/>
          </a:bodyPr>
          <a:lstStyle/>
          <a:p>
            <a:pPr algn="l"/>
            <a:r>
              <a:rPr lang="en-GB" dirty="0" smtClean="0">
                <a:solidFill>
                  <a:schemeClr val="tx1"/>
                </a:solidFill>
                <a:latin typeface="Comic Sans MS" pitchFamily="66" charset="0"/>
              </a:rPr>
              <a:t>WALT: understand the Saxon religion.</a:t>
            </a:r>
            <a:endParaRPr lang="en-GB" dirty="0">
              <a:solidFill>
                <a:schemeClr val="tx1"/>
              </a:solidFill>
              <a:latin typeface="Comic Sans MS" pitchFamily="66" charset="0"/>
            </a:endParaRPr>
          </a:p>
        </p:txBody>
      </p:sp>
      <p:pic>
        <p:nvPicPr>
          <p:cNvPr id="11266" name="Picture 2" descr="http://aworldofmyths.com/media/Norse_Gods/Tyr/Tyr_1.jpg"/>
          <p:cNvPicPr>
            <a:picLocks noChangeAspect="1" noChangeArrowheads="1"/>
          </p:cNvPicPr>
          <p:nvPr/>
        </p:nvPicPr>
        <p:blipFill>
          <a:blip r:embed="rId2" cstate="print"/>
          <a:srcRect/>
          <a:stretch>
            <a:fillRect/>
          </a:stretch>
        </p:blipFill>
        <p:spPr bwMode="auto">
          <a:xfrm>
            <a:off x="611560" y="1628800"/>
            <a:ext cx="2061108" cy="2795612"/>
          </a:xfrm>
          <a:prstGeom prst="rect">
            <a:avLst/>
          </a:prstGeom>
          <a:ln w="228600" cap="sq" cmpd="thickThin">
            <a:solidFill>
              <a:srgbClr val="000000"/>
            </a:solidFill>
            <a:prstDash val="solid"/>
            <a:miter lim="800000"/>
          </a:ln>
          <a:effectLst>
            <a:innerShdw blurRad="76200">
              <a:srgbClr val="000000"/>
            </a:innerShdw>
          </a:effectLst>
        </p:spPr>
      </p:pic>
      <p:pic>
        <p:nvPicPr>
          <p:cNvPr id="11268" name="Picture 4" descr="Thor"/>
          <p:cNvPicPr>
            <a:picLocks noChangeAspect="1" noChangeArrowheads="1"/>
          </p:cNvPicPr>
          <p:nvPr/>
        </p:nvPicPr>
        <p:blipFill>
          <a:blip r:embed="rId3" cstate="print"/>
          <a:srcRect/>
          <a:stretch>
            <a:fillRect/>
          </a:stretch>
        </p:blipFill>
        <p:spPr bwMode="auto">
          <a:xfrm>
            <a:off x="3419872" y="1340768"/>
            <a:ext cx="1581150" cy="343852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7" name="TextBox 6"/>
          <p:cNvSpPr txBox="1"/>
          <p:nvPr/>
        </p:nvSpPr>
        <p:spPr>
          <a:xfrm>
            <a:off x="323528" y="4725144"/>
            <a:ext cx="2736304" cy="646331"/>
          </a:xfrm>
          <a:prstGeom prst="rect">
            <a:avLst/>
          </a:prstGeom>
          <a:noFill/>
        </p:spPr>
        <p:txBody>
          <a:bodyPr wrap="square" rtlCol="0">
            <a:spAutoFit/>
          </a:bodyPr>
          <a:lstStyle/>
          <a:p>
            <a:pPr algn="ctr"/>
            <a:r>
              <a:rPr lang="en-GB" dirty="0" smtClean="0">
                <a:latin typeface="Comic Sans MS" pitchFamily="66" charset="0"/>
              </a:rPr>
              <a:t>God of battle </a:t>
            </a:r>
          </a:p>
          <a:p>
            <a:pPr algn="ctr"/>
            <a:r>
              <a:rPr lang="en-GB" dirty="0" smtClean="0">
                <a:latin typeface="Comic Sans MS" pitchFamily="66" charset="0"/>
              </a:rPr>
              <a:t>- </a:t>
            </a:r>
            <a:r>
              <a:rPr lang="en-GB" dirty="0" err="1">
                <a:latin typeface="Comic Sans MS" pitchFamily="66" charset="0"/>
              </a:rPr>
              <a:t>T</a:t>
            </a:r>
            <a:r>
              <a:rPr lang="en-GB" dirty="0" err="1" smtClean="0">
                <a:latin typeface="Comic Sans MS" pitchFamily="66" charset="0"/>
              </a:rPr>
              <a:t>iw</a:t>
            </a:r>
            <a:endParaRPr lang="en-GB" dirty="0">
              <a:latin typeface="Comic Sans MS" pitchFamily="66" charset="0"/>
            </a:endParaRPr>
          </a:p>
        </p:txBody>
      </p:sp>
      <p:sp>
        <p:nvSpPr>
          <p:cNvPr id="8" name="TextBox 7"/>
          <p:cNvSpPr txBox="1"/>
          <p:nvPr/>
        </p:nvSpPr>
        <p:spPr>
          <a:xfrm>
            <a:off x="2915816" y="4869160"/>
            <a:ext cx="2736304" cy="646331"/>
          </a:xfrm>
          <a:prstGeom prst="rect">
            <a:avLst/>
          </a:prstGeom>
          <a:noFill/>
        </p:spPr>
        <p:txBody>
          <a:bodyPr wrap="square" rtlCol="0">
            <a:spAutoFit/>
          </a:bodyPr>
          <a:lstStyle/>
          <a:p>
            <a:pPr algn="ctr"/>
            <a:r>
              <a:rPr lang="en-GB" dirty="0" smtClean="0">
                <a:latin typeface="Comic Sans MS" pitchFamily="66" charset="0"/>
              </a:rPr>
              <a:t>God of Thunder</a:t>
            </a:r>
          </a:p>
          <a:p>
            <a:pPr algn="ctr"/>
            <a:r>
              <a:rPr lang="en-GB" dirty="0" smtClean="0">
                <a:latin typeface="Comic Sans MS" pitchFamily="66" charset="0"/>
              </a:rPr>
              <a:t>- Thor</a:t>
            </a:r>
            <a:endParaRPr lang="en-GB" dirty="0">
              <a:latin typeface="Comic Sans MS" pitchFamily="66" charset="0"/>
            </a:endParaRPr>
          </a:p>
        </p:txBody>
      </p:sp>
      <p:pic>
        <p:nvPicPr>
          <p:cNvPr id="11270" name="Picture 6" descr="http://wpcontent.answcdn.com/wikipedia/commons/thumb/3/38/Freyr_by_Johannes_Gehrts.jpg/220px-Freyr_by_Johannes_Gehrts.jpg"/>
          <p:cNvPicPr>
            <a:picLocks noChangeAspect="1" noChangeArrowheads="1"/>
          </p:cNvPicPr>
          <p:nvPr/>
        </p:nvPicPr>
        <p:blipFill>
          <a:blip r:embed="rId4" cstate="print"/>
          <a:srcRect/>
          <a:stretch>
            <a:fillRect/>
          </a:stretch>
        </p:blipFill>
        <p:spPr bwMode="auto">
          <a:xfrm>
            <a:off x="5868144" y="1628800"/>
            <a:ext cx="2095500" cy="2800350"/>
          </a:xfrm>
          <a:prstGeom prst="rect">
            <a:avLst/>
          </a:prstGeom>
          <a:ln w="228600" cap="sq" cmpd="thickThin">
            <a:solidFill>
              <a:srgbClr val="000000"/>
            </a:solidFill>
            <a:prstDash val="solid"/>
            <a:miter lim="800000"/>
          </a:ln>
          <a:effectLst>
            <a:innerShdw blurRad="76200">
              <a:srgbClr val="000000"/>
            </a:innerShdw>
          </a:effectLst>
        </p:spPr>
      </p:pic>
      <p:sp>
        <p:nvSpPr>
          <p:cNvPr id="10" name="TextBox 9"/>
          <p:cNvSpPr txBox="1"/>
          <p:nvPr/>
        </p:nvSpPr>
        <p:spPr>
          <a:xfrm>
            <a:off x="5508104" y="4797152"/>
            <a:ext cx="2736304" cy="646331"/>
          </a:xfrm>
          <a:prstGeom prst="rect">
            <a:avLst/>
          </a:prstGeom>
          <a:noFill/>
        </p:spPr>
        <p:txBody>
          <a:bodyPr wrap="square" rtlCol="0">
            <a:spAutoFit/>
          </a:bodyPr>
          <a:lstStyle/>
          <a:p>
            <a:pPr algn="ctr"/>
            <a:r>
              <a:rPr lang="en-GB" dirty="0" smtClean="0">
                <a:latin typeface="Comic Sans MS" pitchFamily="66" charset="0"/>
              </a:rPr>
              <a:t> </a:t>
            </a:r>
            <a:r>
              <a:rPr lang="en-GB" dirty="0">
                <a:latin typeface="Comic Sans MS" pitchFamily="66" charset="0"/>
              </a:rPr>
              <a:t>G</a:t>
            </a:r>
            <a:r>
              <a:rPr lang="en-GB" dirty="0" smtClean="0">
                <a:latin typeface="Comic Sans MS" pitchFamily="66" charset="0"/>
              </a:rPr>
              <a:t>od of rain and crops</a:t>
            </a:r>
          </a:p>
          <a:p>
            <a:pPr algn="ctr"/>
            <a:r>
              <a:rPr lang="en-GB" dirty="0" smtClean="0">
                <a:latin typeface="Comic Sans MS" pitchFamily="66" charset="0"/>
              </a:rPr>
              <a:t>- Frey</a:t>
            </a:r>
            <a:endParaRPr lang="en-GB" dirty="0">
              <a:latin typeface="Comic Sans MS" pitchFamily="66"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effectLst>
                  <a:outerShdw blurRad="38100" dist="38100" dir="2700000" algn="tl">
                    <a:srgbClr val="000000">
                      <a:alpha val="43137"/>
                    </a:srgbClr>
                  </a:outerShdw>
                </a:effectLst>
                <a:latin typeface="Comic Sans MS" pitchFamily="66" charset="0"/>
              </a:rPr>
              <a:t>Pagan Religion</a:t>
            </a:r>
            <a:endParaRPr lang="en-GB" dirty="0">
              <a:effectLst>
                <a:outerShdw blurRad="38100" dist="38100" dir="2700000" algn="tl">
                  <a:srgbClr val="000000">
                    <a:alpha val="43137"/>
                  </a:srgbClr>
                </a:outerShdw>
              </a:effectLst>
              <a:latin typeface="Comic Sans MS" pitchFamily="66" charset="0"/>
            </a:endParaRPr>
          </a:p>
        </p:txBody>
      </p:sp>
      <p:sp>
        <p:nvSpPr>
          <p:cNvPr id="3" name="Content Placeholder 2"/>
          <p:cNvSpPr>
            <a:spLocks noGrp="1"/>
          </p:cNvSpPr>
          <p:nvPr>
            <p:ph idx="1"/>
          </p:nvPr>
        </p:nvSpPr>
        <p:spPr/>
        <p:txBody>
          <a:bodyPr>
            <a:normAutofit/>
          </a:bodyPr>
          <a:lstStyle/>
          <a:p>
            <a:r>
              <a:rPr lang="en-GB" sz="2400" dirty="0" smtClean="0">
                <a:latin typeface="Comic Sans MS" pitchFamily="66" charset="0"/>
              </a:rPr>
              <a:t>The Anglo-Saxons were pagans, who did not believe in the Christian God. Gradually the Christians outside Britain returned to England and Scotland and began to covert the </a:t>
            </a:r>
            <a:r>
              <a:rPr lang="en-GB" sz="2400" dirty="0" err="1" smtClean="0">
                <a:latin typeface="Comic Sans MS" pitchFamily="66" charset="0"/>
              </a:rPr>
              <a:t>Picts</a:t>
            </a:r>
            <a:r>
              <a:rPr lang="en-GB" sz="2400" dirty="0" smtClean="0">
                <a:latin typeface="Comic Sans MS" pitchFamily="66" charset="0"/>
              </a:rPr>
              <a:t>, Scots and the Anglo-Saxons and after a while most of England became Christians.</a:t>
            </a:r>
          </a:p>
          <a:p>
            <a:pPr>
              <a:buNone/>
            </a:pPr>
            <a:endParaRPr lang="en-GB" sz="2400" dirty="0" smtClean="0">
              <a:latin typeface="Comic Sans MS" pitchFamily="66" charset="0"/>
            </a:endParaRPr>
          </a:p>
          <a:p>
            <a:r>
              <a:rPr lang="en-GB" sz="2400" dirty="0" smtClean="0">
                <a:latin typeface="Comic Sans MS" pitchFamily="66" charset="0"/>
              </a:rPr>
              <a:t>Each pagan god controlled a particular part of everyday life: the home, growing crops, healing, wisdom, metalworking, love, the weather, the family, war and day and night.</a:t>
            </a:r>
          </a:p>
          <a:p>
            <a:pPr>
              <a:buNone/>
            </a:pPr>
            <a:endParaRPr lang="en-GB" sz="2400" dirty="0" smtClean="0">
              <a:latin typeface="Comic Sans MS" pitchFamily="66"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effectLst>
                  <a:outerShdw blurRad="38100" dist="38100" dir="2700000" algn="tl">
                    <a:srgbClr val="000000">
                      <a:alpha val="43137"/>
                    </a:srgbClr>
                  </a:outerShdw>
                </a:effectLst>
                <a:latin typeface="Comic Sans MS" pitchFamily="66" charset="0"/>
              </a:rPr>
              <a:t>Pagan Beliefs..</a:t>
            </a:r>
            <a:r>
              <a:rPr lang="en-GB" dirty="0">
                <a:effectLst>
                  <a:outerShdw blurRad="38100" dist="38100" dir="2700000" algn="tl">
                    <a:srgbClr val="000000">
                      <a:alpha val="43137"/>
                    </a:srgbClr>
                  </a:outerShdw>
                </a:effectLst>
                <a:latin typeface="Comic Sans MS" pitchFamily="66" charset="0"/>
              </a:rPr>
              <a:t>d</a:t>
            </a:r>
            <a:r>
              <a:rPr lang="en-GB" dirty="0" smtClean="0">
                <a:effectLst>
                  <a:outerShdw blurRad="38100" dist="38100" dir="2700000" algn="tl">
                    <a:srgbClr val="000000">
                      <a:alpha val="43137"/>
                    </a:srgbClr>
                  </a:outerShdw>
                </a:effectLst>
                <a:latin typeface="Comic Sans MS" pitchFamily="66" charset="0"/>
              </a:rPr>
              <a:t>id you know…</a:t>
            </a:r>
            <a:endParaRPr lang="en-GB" dirty="0">
              <a:effectLst>
                <a:outerShdw blurRad="38100" dist="38100" dir="2700000" algn="tl">
                  <a:srgbClr val="000000">
                    <a:alpha val="43137"/>
                  </a:srgbClr>
                </a:outerShdw>
              </a:effectLst>
              <a:latin typeface="Comic Sans MS" pitchFamily="66" charset="0"/>
            </a:endParaRPr>
          </a:p>
        </p:txBody>
      </p:sp>
      <p:sp>
        <p:nvSpPr>
          <p:cNvPr id="3" name="Content Placeholder 2"/>
          <p:cNvSpPr>
            <a:spLocks noGrp="1"/>
          </p:cNvSpPr>
          <p:nvPr>
            <p:ph idx="1"/>
          </p:nvPr>
        </p:nvSpPr>
        <p:spPr/>
        <p:txBody>
          <a:bodyPr>
            <a:normAutofit/>
          </a:bodyPr>
          <a:lstStyle/>
          <a:p>
            <a:r>
              <a:rPr lang="en-GB" sz="2400" dirty="0" smtClean="0">
                <a:latin typeface="Comic Sans MS" pitchFamily="66" charset="0"/>
              </a:rPr>
              <a:t>Our word Easter comes from the name of the Anglo-Saxon goddess of the dawn, </a:t>
            </a:r>
            <a:r>
              <a:rPr lang="en-GB" sz="2400" dirty="0" err="1" smtClean="0">
                <a:latin typeface="Comic Sans MS" pitchFamily="66" charset="0"/>
              </a:rPr>
              <a:t>Eostre</a:t>
            </a:r>
            <a:r>
              <a:rPr lang="en-GB" sz="2400" dirty="0" smtClean="0">
                <a:latin typeface="Comic Sans MS" pitchFamily="66" charset="0"/>
              </a:rPr>
              <a:t>. </a:t>
            </a:r>
          </a:p>
          <a:p>
            <a:endParaRPr lang="en-GB" sz="2400" dirty="0" smtClean="0">
              <a:latin typeface="Comic Sans MS" pitchFamily="66" charset="0"/>
            </a:endParaRPr>
          </a:p>
          <a:p>
            <a:r>
              <a:rPr lang="en-GB" sz="2400" dirty="0" smtClean="0">
                <a:latin typeface="Comic Sans MS" pitchFamily="66" charset="0"/>
              </a:rPr>
              <a:t>When the </a:t>
            </a:r>
            <a:r>
              <a:rPr lang="en-GB" sz="2400" dirty="0" smtClean="0">
                <a:latin typeface="Comic Sans MS" pitchFamily="66" charset="0"/>
                <a:hlinkClick r:id="rId2"/>
              </a:rPr>
              <a:t>Saxons</a:t>
            </a:r>
            <a:r>
              <a:rPr lang="en-GB" sz="2400" dirty="0" smtClean="0">
                <a:latin typeface="Comic Sans MS" pitchFamily="66" charset="0"/>
              </a:rPr>
              <a:t> first </a:t>
            </a:r>
            <a:r>
              <a:rPr lang="en-GB" sz="2400" dirty="0" smtClean="0">
                <a:latin typeface="Comic Sans MS" pitchFamily="66" charset="0"/>
                <a:hlinkClick r:id="rId3"/>
              </a:rPr>
              <a:t>settled in Britain</a:t>
            </a:r>
            <a:r>
              <a:rPr lang="en-GB" sz="2400" dirty="0" smtClean="0">
                <a:latin typeface="Comic Sans MS" pitchFamily="66" charset="0"/>
              </a:rPr>
              <a:t>, they were pagans. This means that they worshiped lots of different gods. Their religion was called 'paganism'. </a:t>
            </a:r>
          </a:p>
          <a:p>
            <a:endParaRPr lang="en-GB" sz="2400" dirty="0">
              <a:latin typeface="Comic Sans MS" pitchFamily="66" charset="0"/>
            </a:endParaRPr>
          </a:p>
          <a:p>
            <a:r>
              <a:rPr lang="en-GB" sz="2400" dirty="0" smtClean="0">
                <a:latin typeface="Comic Sans MS" pitchFamily="66" charset="0"/>
              </a:rPr>
              <a:t>The Saxons were very superstitious and believed in elves, goblins and dragons.</a:t>
            </a:r>
          </a:p>
          <a:p>
            <a:endParaRPr lang="en-GB" sz="2800" dirty="0">
              <a:latin typeface="Comic Sans MS" pitchFamily="66"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5536" y="692696"/>
            <a:ext cx="8229600" cy="4525963"/>
          </a:xfrm>
        </p:spPr>
        <p:txBody>
          <a:bodyPr>
            <a:normAutofit fontScale="85000" lnSpcReduction="10000"/>
          </a:bodyPr>
          <a:lstStyle/>
          <a:p>
            <a:r>
              <a:rPr lang="en-GB" dirty="0"/>
              <a:t>The Anglo-Saxons worshipped the gods </a:t>
            </a:r>
            <a:r>
              <a:rPr lang="en-GB" dirty="0" err="1"/>
              <a:t>Tiw</a:t>
            </a:r>
            <a:r>
              <a:rPr lang="en-GB" dirty="0"/>
              <a:t>, </a:t>
            </a:r>
            <a:r>
              <a:rPr lang="en-GB" dirty="0" err="1"/>
              <a:t>Woden</a:t>
            </a:r>
            <a:r>
              <a:rPr lang="en-GB" dirty="0"/>
              <a:t>, Thor and Frig. From these words come the names of our days of the week: Tuesday, Wednesday, Thursday, Friday. Most of the days of the week are named after Saxon gods. Can you work out which ones</a:t>
            </a:r>
            <a:r>
              <a:rPr lang="en-GB" dirty="0" smtClean="0"/>
              <a:t>?</a:t>
            </a:r>
          </a:p>
          <a:p>
            <a:endParaRPr lang="en-GB" dirty="0"/>
          </a:p>
          <a:p>
            <a:pPr algn="ctr">
              <a:buNone/>
            </a:pPr>
            <a:r>
              <a:rPr lang="en-GB" dirty="0" err="1"/>
              <a:t>Tiw</a:t>
            </a:r>
            <a:r>
              <a:rPr lang="en-GB" dirty="0"/>
              <a:t>’ day </a:t>
            </a:r>
          </a:p>
          <a:p>
            <a:pPr algn="ctr">
              <a:buNone/>
            </a:pPr>
            <a:r>
              <a:rPr lang="en-GB" dirty="0" err="1"/>
              <a:t>Woden’s</a:t>
            </a:r>
            <a:r>
              <a:rPr lang="en-GB" dirty="0"/>
              <a:t> day </a:t>
            </a:r>
          </a:p>
          <a:p>
            <a:pPr algn="ctr">
              <a:buNone/>
            </a:pPr>
            <a:r>
              <a:rPr lang="en-GB" dirty="0" err="1"/>
              <a:t>Thunor’s</a:t>
            </a:r>
            <a:r>
              <a:rPr lang="en-GB" dirty="0"/>
              <a:t> day </a:t>
            </a:r>
          </a:p>
          <a:p>
            <a:pPr algn="ctr">
              <a:buNone/>
            </a:pPr>
            <a:r>
              <a:rPr lang="en-GB" dirty="0" err="1"/>
              <a:t>Frig’s</a:t>
            </a:r>
            <a:r>
              <a:rPr lang="en-GB" dirty="0"/>
              <a:t> day </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p:cNvPicPr>
            <a:picLocks noChangeAspect="1" noChangeArrowheads="1"/>
          </p:cNvPicPr>
          <p:nvPr/>
        </p:nvPicPr>
        <p:blipFill rotWithShape="1">
          <a:blip r:embed="rId2">
            <a:extLst>
              <a:ext uri="{28A0092B-C50C-407E-A947-70E740481C1C}">
                <a14:useLocalDpi xmlns:a14="http://schemas.microsoft.com/office/drawing/2010/main" val="0"/>
              </a:ext>
            </a:extLst>
          </a:blip>
          <a:srcRect l="20767" r="22910"/>
          <a:stretch/>
        </p:blipFill>
        <p:spPr bwMode="auto">
          <a:xfrm>
            <a:off x="5030688" y="2273393"/>
            <a:ext cx="3852873" cy="44291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0"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40029" t="15000" r="36979" b="51727"/>
          <a:stretch/>
        </p:blipFill>
        <p:spPr bwMode="auto">
          <a:xfrm>
            <a:off x="7524328" y="260648"/>
            <a:ext cx="1330036" cy="178723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itle 1"/>
          <p:cNvSpPr>
            <a:spLocks noGrp="1"/>
          </p:cNvSpPr>
          <p:nvPr>
            <p:ph type="title"/>
          </p:nvPr>
        </p:nvSpPr>
        <p:spPr>
          <a:xfrm>
            <a:off x="467544" y="404664"/>
            <a:ext cx="5482952" cy="526380"/>
          </a:xfrm>
        </p:spPr>
        <p:txBody>
          <a:bodyPr/>
          <a:lstStyle/>
          <a:p>
            <a:r>
              <a:rPr lang="en-GB" dirty="0" smtClean="0"/>
              <a:t>How did the Anglo-Saxons become Christians?</a:t>
            </a:r>
            <a:endParaRPr lang="en-GB" dirty="0"/>
          </a:p>
        </p:txBody>
      </p:sp>
      <p:sp>
        <p:nvSpPr>
          <p:cNvPr id="4" name="Text Placeholder 3"/>
          <p:cNvSpPr>
            <a:spLocks noGrp="1"/>
          </p:cNvSpPr>
          <p:nvPr>
            <p:ph type="body" sz="half" idx="2"/>
          </p:nvPr>
        </p:nvSpPr>
        <p:spPr>
          <a:xfrm>
            <a:off x="467544" y="980728"/>
            <a:ext cx="4474840" cy="5443086"/>
          </a:xfrm>
        </p:spPr>
        <p:txBody>
          <a:bodyPr>
            <a:noAutofit/>
          </a:bodyPr>
          <a:lstStyle/>
          <a:p>
            <a:r>
              <a:rPr lang="en-GB" sz="2000" dirty="0" smtClean="0"/>
              <a:t>The Anglo-Saxons became Christians because some kind and clever priests came to teach them all about God, Jesus and the Church. Many of these kind and clever priests became saints.</a:t>
            </a:r>
          </a:p>
          <a:p>
            <a:r>
              <a:rPr lang="en-GB" sz="2000" dirty="0" smtClean="0"/>
              <a:t>St Augustine was sent from Rome to teach the Anglo-Saxons in the south of Britain. He became the first Archbishop of Canterbury.</a:t>
            </a:r>
          </a:p>
          <a:p>
            <a:r>
              <a:rPr lang="en-GB" sz="2000" dirty="0" smtClean="0"/>
              <a:t>St Aidan came from Ireland. He went to live on the island of Lindisfarne, which is off the north-east coast of England. He taught the Anglo-Saxons in the north of England. </a:t>
            </a:r>
          </a:p>
          <a:p>
            <a:r>
              <a:rPr lang="en-GB" sz="2000" dirty="0" smtClean="0"/>
              <a:t>St Cuthbert was an Anglo-Saxon who was one of Aidan’s first pupils. He became a Christian teacher himself. </a:t>
            </a:r>
            <a:endParaRPr lang="en-GB" sz="2000" dirty="0"/>
          </a:p>
        </p:txBody>
      </p:sp>
    </p:spTree>
    <p:extLst>
      <p:ext uri="{BB962C8B-B14F-4D97-AF65-F5344CB8AC3E}">
        <p14:creationId xmlns:p14="http://schemas.microsoft.com/office/powerpoint/2010/main" val="19414682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p:cNvPicPr>
            <a:picLocks noChangeAspect="1" noChangeArrowheads="1"/>
          </p:cNvPicPr>
          <p:nvPr/>
        </p:nvPicPr>
        <p:blipFill rotWithShape="1">
          <a:blip r:embed="rId2">
            <a:extLst>
              <a:ext uri="{28A0092B-C50C-407E-A947-70E740481C1C}">
                <a14:useLocalDpi xmlns:a14="http://schemas.microsoft.com/office/drawing/2010/main" val="0"/>
              </a:ext>
            </a:extLst>
          </a:blip>
          <a:srcRect l="20767" r="22910"/>
          <a:stretch/>
        </p:blipFill>
        <p:spPr bwMode="auto">
          <a:xfrm>
            <a:off x="5030688" y="2273393"/>
            <a:ext cx="3852873" cy="44291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0"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40029" t="15000" r="36979" b="51727"/>
          <a:stretch/>
        </p:blipFill>
        <p:spPr bwMode="auto">
          <a:xfrm>
            <a:off x="7524328" y="260648"/>
            <a:ext cx="1330036" cy="178723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itle 1"/>
          <p:cNvSpPr>
            <a:spLocks noGrp="1"/>
          </p:cNvSpPr>
          <p:nvPr>
            <p:ph type="title"/>
          </p:nvPr>
        </p:nvSpPr>
        <p:spPr>
          <a:xfrm>
            <a:off x="467544" y="1154266"/>
            <a:ext cx="5482952" cy="526380"/>
          </a:xfrm>
        </p:spPr>
        <p:txBody>
          <a:bodyPr/>
          <a:lstStyle/>
          <a:p>
            <a:r>
              <a:rPr lang="en-GB" dirty="0" smtClean="0"/>
              <a:t>What Christian buildings did they erect?</a:t>
            </a:r>
            <a:endParaRPr lang="en-GB" dirty="0"/>
          </a:p>
        </p:txBody>
      </p:sp>
      <p:sp>
        <p:nvSpPr>
          <p:cNvPr id="4" name="Text Placeholder 3"/>
          <p:cNvSpPr>
            <a:spLocks noGrp="1"/>
          </p:cNvSpPr>
          <p:nvPr>
            <p:ph type="body" sz="half" idx="2"/>
          </p:nvPr>
        </p:nvSpPr>
        <p:spPr>
          <a:xfrm>
            <a:off x="467544" y="1772816"/>
            <a:ext cx="4474840" cy="4650998"/>
          </a:xfrm>
        </p:spPr>
        <p:txBody>
          <a:bodyPr>
            <a:noAutofit/>
          </a:bodyPr>
          <a:lstStyle/>
          <a:p>
            <a:r>
              <a:rPr lang="en-GB" sz="2000" dirty="0" smtClean="0"/>
              <a:t>Once the Anglo-Saxons became Christians, they built many churches. Some churches were big and were called ‘minsters,’ some were little, and they were all around the country.</a:t>
            </a:r>
          </a:p>
          <a:p>
            <a:r>
              <a:rPr lang="en-GB" sz="2000" dirty="0" smtClean="0"/>
              <a:t>This map shows the different Anglo-Saxon kingdoms. Why do you think the first churches were built in Northumbria and Kent?</a:t>
            </a:r>
          </a:p>
          <a:p>
            <a:r>
              <a:rPr lang="en-GB" sz="2000" dirty="0" smtClean="0"/>
              <a:t>The Anglo-Saxons also built monasteries and abbeys. Some famous Anglo-Saxon abbeys were at Whitby, Winchester, Ely near Cambridge and </a:t>
            </a:r>
            <a:r>
              <a:rPr lang="en-GB" sz="2000" dirty="0" err="1" smtClean="0"/>
              <a:t>Wearmouth</a:t>
            </a:r>
            <a:r>
              <a:rPr lang="en-GB" sz="2000" dirty="0" smtClean="0"/>
              <a:t>-Jarrow, near Newcastle.</a:t>
            </a:r>
            <a:endParaRPr lang="en-GB" sz="2000" dirty="0"/>
          </a:p>
        </p:txBody>
      </p:sp>
    </p:spTree>
    <p:extLst>
      <p:ext uri="{BB962C8B-B14F-4D97-AF65-F5344CB8AC3E}">
        <p14:creationId xmlns:p14="http://schemas.microsoft.com/office/powerpoint/2010/main" val="222064078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40029" t="15000" r="36979" b="51727"/>
          <a:stretch/>
        </p:blipFill>
        <p:spPr bwMode="auto">
          <a:xfrm>
            <a:off x="7524328" y="260648"/>
            <a:ext cx="1330036" cy="178723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itle 1"/>
          <p:cNvSpPr>
            <a:spLocks noGrp="1"/>
          </p:cNvSpPr>
          <p:nvPr>
            <p:ph type="title"/>
          </p:nvPr>
        </p:nvSpPr>
        <p:spPr>
          <a:xfrm>
            <a:off x="395536" y="404664"/>
            <a:ext cx="5482952" cy="526380"/>
          </a:xfrm>
        </p:spPr>
        <p:txBody>
          <a:bodyPr/>
          <a:lstStyle/>
          <a:p>
            <a:r>
              <a:rPr lang="en-GB" dirty="0" smtClean="0"/>
              <a:t>Who lived in these buildings?</a:t>
            </a:r>
            <a:endParaRPr lang="en-GB" dirty="0"/>
          </a:p>
        </p:txBody>
      </p:sp>
      <p:sp>
        <p:nvSpPr>
          <p:cNvPr id="4" name="Text Placeholder 3"/>
          <p:cNvSpPr>
            <a:spLocks noGrp="1"/>
          </p:cNvSpPr>
          <p:nvPr>
            <p:ph type="body" sz="half" idx="2"/>
          </p:nvPr>
        </p:nvSpPr>
        <p:spPr>
          <a:xfrm>
            <a:off x="395536" y="908720"/>
            <a:ext cx="4474840" cy="5343935"/>
          </a:xfrm>
        </p:spPr>
        <p:txBody>
          <a:bodyPr>
            <a:noAutofit/>
          </a:bodyPr>
          <a:lstStyle/>
          <a:p>
            <a:r>
              <a:rPr lang="en-GB" sz="2000" dirty="0" smtClean="0"/>
              <a:t>Monks </a:t>
            </a:r>
            <a:r>
              <a:rPr lang="en-GB" sz="2000" dirty="0" smtClean="0"/>
              <a:t>and nuns </a:t>
            </a:r>
            <a:r>
              <a:rPr lang="en-GB" sz="2000" dirty="0" smtClean="0"/>
              <a:t>lived in the monasteries and abbeys. These were Christian men and women who decided to live together in a community, instead of staying with their families or marrying and having children of their own. The women would live with other women, and the men would live with other men.</a:t>
            </a:r>
          </a:p>
          <a:p>
            <a:r>
              <a:rPr lang="en-GB" sz="2000" dirty="0" smtClean="0"/>
              <a:t>The monks and nuns spent their lives in prayer, at work looking after their home and growing food, or doing good work for the families who lived around them. They taught children, ran hospitals, said Mass, and because they were the only people who were literate, they would do any reading or writing that anybody needed. They also made art. </a:t>
            </a:r>
            <a:endParaRPr lang="en-GB" sz="2000"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88024" y="404664"/>
            <a:ext cx="2562225" cy="3810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8" name="Picture 4" descr="http://www.wearmouth-jarrow.org.uk/sites/default/files/imagecache/gallery-image/images/St%20Peter%27s%20West%20Wall.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34961" y="3140967"/>
            <a:ext cx="2457989" cy="36673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6222058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4788024" y="2184179"/>
            <a:ext cx="3816424" cy="400110"/>
          </a:xfrm>
          <a:prstGeom prst="rect">
            <a:avLst/>
          </a:prstGeom>
          <a:noFill/>
        </p:spPr>
        <p:txBody>
          <a:bodyPr wrap="square" rtlCol="0">
            <a:spAutoFit/>
          </a:bodyPr>
          <a:lstStyle/>
          <a:p>
            <a:r>
              <a:rPr lang="en-GB" sz="2000" b="1" dirty="0" smtClean="0"/>
              <a:t>What amazing art did they make?</a:t>
            </a:r>
            <a:endParaRPr lang="en-GB" sz="2000" b="1" dirty="0"/>
          </a:p>
        </p:txBody>
      </p:sp>
      <p:sp>
        <p:nvSpPr>
          <p:cNvPr id="6" name="TextBox 5"/>
          <p:cNvSpPr txBox="1"/>
          <p:nvPr/>
        </p:nvSpPr>
        <p:spPr>
          <a:xfrm>
            <a:off x="4788024" y="2606422"/>
            <a:ext cx="4248472" cy="4093428"/>
          </a:xfrm>
          <a:prstGeom prst="rect">
            <a:avLst/>
          </a:prstGeom>
          <a:noFill/>
        </p:spPr>
        <p:txBody>
          <a:bodyPr wrap="square" rtlCol="0">
            <a:spAutoFit/>
          </a:bodyPr>
          <a:lstStyle/>
          <a:p>
            <a:r>
              <a:rPr lang="en-GB" sz="2000" dirty="0" smtClean="0"/>
              <a:t>The Anglo-Saxon monks and nuns made art in stone, glass and parchment. Much of this artwork has been lost, but we can still see some of it today. </a:t>
            </a:r>
            <a:endParaRPr lang="en-GB" sz="2000" dirty="0"/>
          </a:p>
          <a:p>
            <a:r>
              <a:rPr lang="en-GB" sz="2000" dirty="0" smtClean="0"/>
              <a:t>This stained glass window is made of real Anglo-Saxon glass. It is from the famous monastery of </a:t>
            </a:r>
            <a:r>
              <a:rPr lang="en-GB" sz="2000" dirty="0" err="1" smtClean="0"/>
              <a:t>Wearmouth</a:t>
            </a:r>
            <a:r>
              <a:rPr lang="en-GB" sz="2000" dirty="0" smtClean="0"/>
              <a:t>-Jarrow.</a:t>
            </a:r>
          </a:p>
          <a:p>
            <a:r>
              <a:rPr lang="en-GB" sz="2000" dirty="0" err="1" smtClean="0"/>
              <a:t>Wearmouth</a:t>
            </a:r>
            <a:r>
              <a:rPr lang="en-GB" sz="2000" dirty="0" smtClean="0"/>
              <a:t>-Jarrow had some of the first stone buildings in England. The stone was carved into animal and plant shapes and painted bright colours.</a:t>
            </a:r>
            <a:endParaRPr lang="en-GB" sz="2000" dirty="0"/>
          </a:p>
        </p:txBody>
      </p:sp>
      <p:pic>
        <p:nvPicPr>
          <p:cNvPr id="2050" name="Picture 2" descr="http://www.wearmouth-jarrow.org.uk/sites/default/files/imagecache/gallery-image/images/St%20Peter%27s%20carved%20balusters.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20194" y="216238"/>
            <a:ext cx="1571486" cy="2360372"/>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40029" t="15000" r="36979" b="51727"/>
          <a:stretch/>
        </p:blipFill>
        <p:spPr bwMode="auto">
          <a:xfrm>
            <a:off x="7524328" y="260648"/>
            <a:ext cx="1330036" cy="178723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2" name="Picture 4" descr="http://www.wearmouth-jarrow.org.uk/sites/default/files/imagecache/gallery-image/images/WJ_St_Paul%27s_12.jpg"/>
          <p:cNvPicPr>
            <a:picLocks noChangeAspect="1" noChangeArrowheads="1"/>
          </p:cNvPicPr>
          <p:nvPr/>
        </p:nvPicPr>
        <p:blipFill rotWithShape="1">
          <a:blip r:embed="rId4">
            <a:extLst>
              <a:ext uri="{28A0092B-C50C-407E-A947-70E740481C1C}">
                <a14:useLocalDpi xmlns:a14="http://schemas.microsoft.com/office/drawing/2010/main" val="0"/>
              </a:ext>
            </a:extLst>
          </a:blip>
          <a:srcRect l="17544" t="24347" r="10656" b="31391"/>
          <a:stretch/>
        </p:blipFill>
        <p:spPr bwMode="auto">
          <a:xfrm>
            <a:off x="4745165" y="191116"/>
            <a:ext cx="2190403" cy="2016224"/>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http://www.wearmouth-jarrow.org.uk/sites/default/files/imagecache/gallery-image/images/archeology%20one.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43608" y="2794583"/>
            <a:ext cx="2698110" cy="4063418"/>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http://www.wearmouth-jarrow.org.uk/sites/default/files/imagecache/gallery-image/images/D12863.jpg"/>
          <p:cNvPicPr>
            <a:picLocks noChangeAspect="1" noChangeArrowheads="1"/>
          </p:cNvPicPr>
          <p:nvPr/>
        </p:nvPicPr>
        <p:blipFill rotWithShape="1">
          <a:blip r:embed="rId6">
            <a:extLst>
              <a:ext uri="{28A0092B-C50C-407E-A947-70E740481C1C}">
                <a14:useLocalDpi xmlns:a14="http://schemas.microsoft.com/office/drawing/2010/main" val="0"/>
              </a:ext>
            </a:extLst>
          </a:blip>
          <a:srcRect l="6043" t="7061" r="37728" b="4436"/>
          <a:stretch/>
        </p:blipFill>
        <p:spPr bwMode="auto">
          <a:xfrm>
            <a:off x="2731243" y="243381"/>
            <a:ext cx="1156854" cy="27102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8535718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96</TotalTime>
  <Words>664</Words>
  <Application>Microsoft Office PowerPoint</Application>
  <PresentationFormat>On-screen Show (4:3)</PresentationFormat>
  <Paragraphs>40</Paragraphs>
  <Slides>8</Slides>
  <Notes>0</Notes>
  <HiddenSlides>0</HiddenSlides>
  <MMClips>0</MMClip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Office Theme</vt:lpstr>
      <vt:lpstr>Anglo-Saxon Beliefs</vt:lpstr>
      <vt:lpstr>Pagan Religion</vt:lpstr>
      <vt:lpstr>Pagan Beliefs..did you know…</vt:lpstr>
      <vt:lpstr>PowerPoint Presentation</vt:lpstr>
      <vt:lpstr>How did the Anglo-Saxons become Christians?</vt:lpstr>
      <vt:lpstr>What Christian buildings did they erect?</vt:lpstr>
      <vt:lpstr>Who lived in these buildings?</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Anglo-Saxon Beliefs</dc:title>
  <dc:creator>cherie</dc:creator>
  <cp:lastModifiedBy>user</cp:lastModifiedBy>
  <cp:revision>13</cp:revision>
  <dcterms:created xsi:type="dcterms:W3CDTF">2011-08-10T12:39:32Z</dcterms:created>
  <dcterms:modified xsi:type="dcterms:W3CDTF">2020-10-08T15:39:43Z</dcterms:modified>
</cp:coreProperties>
</file>