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94" r:id="rId4"/>
    <p:sldId id="26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90" r:id="rId16"/>
    <p:sldId id="295" r:id="rId17"/>
    <p:sldId id="278" r:id="rId18"/>
    <p:sldId id="293" r:id="rId19"/>
    <p:sldId id="267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Heinemann Roman" panose="02000503000000020004" charset="0"/>
      <p:regular r:id="rId27"/>
    </p:embeddedFont>
    <p:embeddedFont>
      <p:font typeface="Numberlings" panose="020B0604020202020204" charset="0"/>
      <p:regular r:id="rId28"/>
    </p:embeddedFont>
    <p:embeddedFont>
      <p:font typeface="Twinkl" panose="020B0604020202020204" charset="0"/>
      <p:regular r:id="rId29"/>
      <p:bold r:id="rId30"/>
    </p:embeddedFont>
    <p:embeddedFont>
      <p:font typeface="VAG Rounded" charset="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28"/>
    <a:srgbClr val="E1151E"/>
    <a:srgbClr val="E74483"/>
    <a:srgbClr val="036169"/>
    <a:srgbClr val="9C63A9"/>
    <a:srgbClr val="6CBE45"/>
    <a:srgbClr val="90C964"/>
    <a:srgbClr val="E91D25"/>
    <a:srgbClr val="E63643"/>
    <a:srgbClr val="E08D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20.jpe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3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20.jpe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4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6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7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8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8.png"/><Relationship Id="rId12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4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9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1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0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3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19.png"/><Relationship Id="rId1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2.png"/><Relationship Id="rId7" Type="http://schemas.openxmlformats.org/officeDocument/2006/relationships/image" Target="../media/image4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jpe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Speech Bubble: Rectangle with Corners Rounded 60"/>
          <p:cNvSpPr/>
          <p:nvPr/>
        </p:nvSpPr>
        <p:spPr>
          <a:xfrm>
            <a:off x="2583915" y="3481132"/>
            <a:ext cx="3715712" cy="869950"/>
          </a:xfrm>
          <a:prstGeom prst="wedgeRoundRectCallout">
            <a:avLst>
              <a:gd name="adj1" fmla="val -62197"/>
              <a:gd name="adj2" fmla="val 61258"/>
              <a:gd name="adj3" fmla="val 16667"/>
            </a:avLst>
          </a:prstGeom>
          <a:solidFill>
            <a:schemeClr val="bg1"/>
          </a:solidFill>
          <a:ln w="57150">
            <a:solidFill>
              <a:srgbClr val="E115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only have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 each object in my home.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94070" y="1041382"/>
            <a:ext cx="7563544" cy="1629314"/>
            <a:chOff x="794070" y="1456319"/>
            <a:chExt cx="7563544" cy="1629314"/>
          </a:xfrm>
        </p:grpSpPr>
        <p:grpSp>
          <p:nvGrpSpPr>
            <p:cNvPr id="8" name="Group 7"/>
            <p:cNvGrpSpPr/>
            <p:nvPr/>
          </p:nvGrpSpPr>
          <p:grpSpPr>
            <a:xfrm>
              <a:off x="1290457" y="1456319"/>
              <a:ext cx="6628103" cy="270520"/>
              <a:chOff x="1290457" y="1248851"/>
              <a:chExt cx="6628103" cy="270520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05772" y="430941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457" y="1250727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339160" y="1113783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7184" y="1250727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35" name="Group 34"/>
              <p:cNvGrpSpPr/>
              <p:nvPr/>
            </p:nvGrpSpPr>
            <p:grpSpPr>
              <a:xfrm rot="16200000">
                <a:off x="6335861" y="850307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34" name="Picture 33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06238" y="1872933"/>
              <a:ext cx="251376" cy="79539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070" y="1872933"/>
              <a:ext cx="251376" cy="795399"/>
            </a:xfrm>
            <a:prstGeom prst="rect">
              <a:avLst/>
            </a:prstGeom>
          </p:spPr>
        </p:pic>
        <p:grpSp>
          <p:nvGrpSpPr>
            <p:cNvPr id="45" name="Group 44"/>
            <p:cNvGrpSpPr/>
            <p:nvPr/>
          </p:nvGrpSpPr>
          <p:grpSpPr>
            <a:xfrm rot="10800000">
              <a:off x="1290457" y="2815113"/>
              <a:ext cx="6628103" cy="270520"/>
              <a:chOff x="1290457" y="1248851"/>
              <a:chExt cx="6628103" cy="270520"/>
            </a:xfrm>
          </p:grpSpPr>
          <p:pic>
            <p:nvPicPr>
              <p:cNvPr id="46" name="Picture 4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05772" y="430941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457" y="1250727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339160" y="1113783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7184" y="1250727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62" name="Group 61"/>
              <p:cNvGrpSpPr/>
              <p:nvPr/>
            </p:nvGrpSpPr>
            <p:grpSpPr>
              <a:xfrm rot="16200000">
                <a:off x="6335861" y="850307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63" name="Picture 62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64" name="Picture 63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sp>
          <p:nvSpPr>
            <p:cNvPr id="6" name="Rectangle: Rounded Corners 5"/>
            <p:cNvSpPr/>
            <p:nvPr/>
          </p:nvSpPr>
          <p:spPr>
            <a:xfrm>
              <a:off x="929768" y="1598279"/>
              <a:ext cx="7284464" cy="1344706"/>
            </a:xfrm>
            <a:prstGeom prst="roundRect">
              <a:avLst/>
            </a:prstGeom>
            <a:solidFill>
              <a:schemeClr val="bg1"/>
            </a:solidFill>
            <a:ln w="57150">
              <a:solidFill>
                <a:srgbClr val="0361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Oh no! The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Numberblocks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have muddled up their things and now they don’t know which </a:t>
              </a:r>
              <a:r>
                <a:rPr lang="en-GB">
                  <a:solidFill>
                    <a:schemeClr val="tx1"/>
                  </a:solidFill>
                  <a:latin typeface="Heinemann Roman" panose="02000503000000020004" pitchFamily="50" charset="0"/>
                </a:rPr>
                <a:t>items belong 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to them. Can you help the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Numberblocks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to sort the objects? Count the objects and click on the correct </a:t>
              </a:r>
              <a:r>
                <a:rPr lang="en-GB" dirty="0" err="1">
                  <a:solidFill>
                    <a:schemeClr val="tx1"/>
                  </a:solidFill>
                  <a:latin typeface="Heinemann Roman" panose="02000503000000020004" pitchFamily="50" charset="0"/>
                </a:rPr>
                <a:t>Numberblock</a:t>
              </a:r>
              <a:r>
                <a:rPr lang="en-GB" dirty="0">
                  <a:solidFill>
                    <a:schemeClr val="tx1"/>
                  </a:solidFill>
                  <a:latin typeface="Heinemann Roman" panose="02000503000000020004" pitchFamily="50" charset="0"/>
                </a:rPr>
                <a:t> to sort them. 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3" t="5441" r="34370" b="7909"/>
          <a:stretch/>
        </p:blipFill>
        <p:spPr>
          <a:xfrm>
            <a:off x="6566041" y="2960663"/>
            <a:ext cx="2038209" cy="30235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56" t="6638" r="31177" b="7012"/>
          <a:stretch/>
        </p:blipFill>
        <p:spPr>
          <a:xfrm>
            <a:off x="600853" y="3497830"/>
            <a:ext cx="1654617" cy="2111189"/>
          </a:xfrm>
          <a:prstGeom prst="rect">
            <a:avLst/>
          </a:prstGeom>
        </p:spPr>
      </p:pic>
      <p:sp>
        <p:nvSpPr>
          <p:cNvPr id="65" name="Speech Bubble: Rectangle with Corners Rounded 64"/>
          <p:cNvSpPr/>
          <p:nvPr/>
        </p:nvSpPr>
        <p:spPr>
          <a:xfrm>
            <a:off x="2583915" y="4799189"/>
            <a:ext cx="3715712" cy="869950"/>
          </a:xfrm>
          <a:prstGeom prst="wedgeRoundRectCallout">
            <a:avLst>
              <a:gd name="adj1" fmla="val 70871"/>
              <a:gd name="adj2" fmla="val -67701"/>
              <a:gd name="adj3" fmla="val 16667"/>
            </a:avLst>
          </a:prstGeom>
          <a:solidFill>
            <a:schemeClr val="bg1"/>
          </a:solidFill>
          <a:ln w="57150">
            <a:solidFill>
              <a:srgbClr val="FF95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only have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 each object in my home.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3" t="8570" r="13847" b="1320"/>
          <a:stretch/>
        </p:blipFill>
        <p:spPr>
          <a:xfrm>
            <a:off x="1697417" y="810335"/>
            <a:ext cx="5736229" cy="3989628"/>
          </a:xfrm>
          <a:prstGeom prst="roundRect">
            <a:avLst>
              <a:gd name="adj" fmla="val 6477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408588"/>
            <a:ext cx="1122045" cy="1755928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202287"/>
            <a:ext cx="5372100" cy="869950"/>
          </a:xfrm>
          <a:prstGeom prst="wedgeRoundRectCallout">
            <a:avLst>
              <a:gd name="adj1" fmla="val -58830"/>
              <a:gd name="adj2" fmla="val -3853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shoes can you see?</a:t>
            </a:r>
          </a:p>
        </p:txBody>
      </p:sp>
      <p:pic>
        <p:nvPicPr>
          <p:cNvPr id="79" name="number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459989" y="4571705"/>
            <a:ext cx="1052423" cy="1398304"/>
          </a:xfrm>
          <a:prstGeom prst="rect">
            <a:avLst/>
          </a:prstGeom>
        </p:spPr>
      </p:pic>
      <p:sp>
        <p:nvSpPr>
          <p:cNvPr id="39" name="Incorrect"/>
          <p:cNvSpPr/>
          <p:nvPr/>
        </p:nvSpPr>
        <p:spPr>
          <a:xfrm>
            <a:off x="1885950" y="5198468"/>
            <a:ext cx="5372100" cy="869950"/>
          </a:xfrm>
          <a:prstGeom prst="wedgeRoundRectCallout">
            <a:avLst>
              <a:gd name="adj1" fmla="val 58119"/>
              <a:gd name="adj2" fmla="val -219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36" name="Correct"/>
          <p:cNvSpPr/>
          <p:nvPr/>
        </p:nvSpPr>
        <p:spPr>
          <a:xfrm>
            <a:off x="1885950" y="5205925"/>
            <a:ext cx="5372100" cy="869950"/>
          </a:xfrm>
          <a:prstGeom prst="wedgeRoundRectCallout">
            <a:avLst>
              <a:gd name="adj1" fmla="val -57517"/>
              <a:gd name="adj2" fmla="val -3773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shoes. Can you count them?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00178"/>
            <a:ext cx="1044754" cy="178642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66750" y="4617779"/>
            <a:ext cx="919997" cy="12991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209971"/>
            <a:ext cx="5248165" cy="869950"/>
          </a:xfrm>
          <a:prstGeom prst="wedgeRoundRectCallout">
            <a:avLst>
              <a:gd name="adj1" fmla="val 60765"/>
              <a:gd name="adj2" fmla="val -4398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apples can you see?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080" y="1641330"/>
            <a:ext cx="2413218" cy="2754763"/>
          </a:xfrm>
          <a:prstGeom prst="rect">
            <a:avLst/>
          </a:prstGeom>
        </p:spPr>
      </p:pic>
      <p:sp>
        <p:nvSpPr>
          <p:cNvPr id="43" name="Incorrect"/>
          <p:cNvSpPr/>
          <p:nvPr/>
        </p:nvSpPr>
        <p:spPr>
          <a:xfrm>
            <a:off x="1947918" y="5204172"/>
            <a:ext cx="5248165" cy="869950"/>
          </a:xfrm>
          <a:prstGeom prst="wedgeRoundRectCallout">
            <a:avLst>
              <a:gd name="adj1" fmla="val 59634"/>
              <a:gd name="adj2" fmla="val -42336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4" name="Correct"/>
          <p:cNvSpPr/>
          <p:nvPr/>
        </p:nvSpPr>
        <p:spPr>
          <a:xfrm>
            <a:off x="1947917" y="5198373"/>
            <a:ext cx="5248166" cy="869950"/>
          </a:xfrm>
          <a:prstGeom prst="wedgeRoundRectCallout">
            <a:avLst>
              <a:gd name="adj1" fmla="val -57934"/>
              <a:gd name="adj2" fmla="val -31878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There is 1 apple. How did you work it out?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02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43" grpId="0" animBg="1"/>
      <p:bldP spid="43" grpId="1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307283"/>
            <a:ext cx="1122045" cy="1755928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9971"/>
            <a:ext cx="5372100" cy="869950"/>
          </a:xfrm>
          <a:prstGeom prst="wedgeRoundRectCallout">
            <a:avLst>
              <a:gd name="adj1" fmla="val -57712"/>
              <a:gd name="adj2" fmla="val -46170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acorns can you see?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8" name="number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307414" y="4603098"/>
            <a:ext cx="1052423" cy="1398304"/>
          </a:xfrm>
          <a:prstGeom prst="rect">
            <a:avLst/>
          </a:prstGeom>
        </p:spPr>
      </p:pic>
      <p:sp>
        <p:nvSpPr>
          <p:cNvPr id="41" name="Incorrect"/>
          <p:cNvSpPr/>
          <p:nvPr/>
        </p:nvSpPr>
        <p:spPr>
          <a:xfrm>
            <a:off x="1885950" y="5208142"/>
            <a:ext cx="5372100" cy="869950"/>
          </a:xfrm>
          <a:prstGeom prst="wedgeRoundRectCallout">
            <a:avLst>
              <a:gd name="adj1" fmla="val 55605"/>
              <a:gd name="adj2" fmla="val -16298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206219"/>
            <a:ext cx="5372100" cy="869950"/>
          </a:xfrm>
          <a:prstGeom prst="wedgeRoundRectCallout">
            <a:avLst>
              <a:gd name="adj1" fmla="val -55982"/>
              <a:gd name="adj2" fmla="val -43439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acorns. Can you show me 2 on your fingers?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909" y="2204650"/>
            <a:ext cx="1553459" cy="223597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633" y="2204650"/>
            <a:ext cx="1553459" cy="2235976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31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85777"/>
            <a:ext cx="1044754" cy="178642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45236" y="4564316"/>
            <a:ext cx="1041511" cy="1470723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184804"/>
            <a:ext cx="5248165" cy="869950"/>
          </a:xfrm>
          <a:prstGeom prst="wedgeRoundRectCallout">
            <a:avLst>
              <a:gd name="adj1" fmla="val 59951"/>
              <a:gd name="adj2" fmla="val -4028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plants can you see?</a:t>
            </a:r>
          </a:p>
        </p:txBody>
      </p:sp>
      <p:sp>
        <p:nvSpPr>
          <p:cNvPr id="36" name="Incorrect"/>
          <p:cNvSpPr/>
          <p:nvPr/>
        </p:nvSpPr>
        <p:spPr>
          <a:xfrm>
            <a:off x="1944061" y="5200540"/>
            <a:ext cx="5252022" cy="869950"/>
          </a:xfrm>
          <a:prstGeom prst="wedgeRoundRectCallout">
            <a:avLst>
              <a:gd name="adj1" fmla="val 58255"/>
              <a:gd name="adj2" fmla="val -38626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</a:t>
            </a:r>
          </a:p>
        </p:txBody>
      </p:sp>
      <p:sp>
        <p:nvSpPr>
          <p:cNvPr id="39" name="Correct"/>
          <p:cNvSpPr/>
          <p:nvPr/>
        </p:nvSpPr>
        <p:spPr>
          <a:xfrm>
            <a:off x="1953207" y="5198732"/>
            <a:ext cx="5252022" cy="869950"/>
          </a:xfrm>
          <a:prstGeom prst="wedgeRoundRectCallout">
            <a:avLst>
              <a:gd name="adj1" fmla="val -58734"/>
              <a:gd name="adj2" fmla="val -22829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1 plant. Am I right? How do you know?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79" y="1414975"/>
            <a:ext cx="2960685" cy="2960685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05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6" grpId="0" animBg="1"/>
      <p:bldP spid="36" grpId="1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433821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76804" y="4433821"/>
            <a:ext cx="1255246" cy="1667786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sp>
        <p:nvSpPr>
          <p:cNvPr id="40" name="Speech Bubble: Rectangle with Corners Rounded 39"/>
          <p:cNvSpPr/>
          <p:nvPr/>
        </p:nvSpPr>
        <p:spPr>
          <a:xfrm>
            <a:off x="1885950" y="5159637"/>
            <a:ext cx="5372100" cy="869950"/>
          </a:xfrm>
          <a:prstGeom prst="wedgeRoundRectCallout">
            <a:avLst>
              <a:gd name="adj1" fmla="val -58258"/>
              <a:gd name="adj2" fmla="val -3379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hats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41" name="Incorrect"/>
          <p:cNvSpPr/>
          <p:nvPr/>
        </p:nvSpPr>
        <p:spPr>
          <a:xfrm>
            <a:off x="1885950" y="5180657"/>
            <a:ext cx="5372100" cy="869950"/>
          </a:xfrm>
          <a:prstGeom prst="wedgeRoundRectCallout">
            <a:avLst>
              <a:gd name="adj1" fmla="val 56069"/>
              <a:gd name="adj2" fmla="val -2461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177186"/>
            <a:ext cx="5372100" cy="869950"/>
          </a:xfrm>
          <a:prstGeom prst="wedgeRoundRectCallout">
            <a:avLst>
              <a:gd name="adj1" fmla="val -58392"/>
              <a:gd name="adj2" fmla="val -35216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2 hats. Am I right? How can I check?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211" y="2024353"/>
            <a:ext cx="1961921" cy="19138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643" y="2020850"/>
            <a:ext cx="1961921" cy="1913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87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00728" y="4172316"/>
            <a:ext cx="1201322" cy="205413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78256" y="4537861"/>
            <a:ext cx="1037971" cy="146572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47918" y="5201582"/>
            <a:ext cx="5248165" cy="869950"/>
          </a:xfrm>
          <a:prstGeom prst="wedgeRoundRectCallout">
            <a:avLst>
              <a:gd name="adj1" fmla="val 59419"/>
              <a:gd name="adj2" fmla="val -4494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cakes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943093" y="5232574"/>
            <a:ext cx="5252990" cy="869950"/>
          </a:xfrm>
          <a:prstGeom prst="wedgeRoundRectCallout">
            <a:avLst>
              <a:gd name="adj1" fmla="val -56915"/>
              <a:gd name="adj2" fmla="val -296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943093" y="5217078"/>
            <a:ext cx="5252990" cy="869950"/>
          </a:xfrm>
          <a:prstGeom prst="wedgeRoundRectCallout">
            <a:avLst>
              <a:gd name="adj1" fmla="val 58539"/>
              <a:gd name="adj2" fmla="val -4234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That’s right - there are 2 cakes. Can you tell a friend how you knew that?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348" y="2113152"/>
            <a:ext cx="1466618" cy="17340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522" y="2115545"/>
            <a:ext cx="1466618" cy="173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58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01015" y="4522356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54179" y="4522356"/>
            <a:ext cx="1165961" cy="1549157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sp>
        <p:nvSpPr>
          <p:cNvPr id="40" name="Speech Bubble: Rectangle with Corners Rounded 39"/>
          <p:cNvSpPr/>
          <p:nvPr/>
        </p:nvSpPr>
        <p:spPr>
          <a:xfrm>
            <a:off x="1885950" y="5176415"/>
            <a:ext cx="5372100" cy="869950"/>
          </a:xfrm>
          <a:prstGeom prst="wedgeRoundRectCallout">
            <a:avLst>
              <a:gd name="adj1" fmla="val -57819"/>
              <a:gd name="adj2" fmla="val -3074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cups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41" name="Incorrect"/>
          <p:cNvSpPr/>
          <p:nvPr/>
        </p:nvSpPr>
        <p:spPr>
          <a:xfrm>
            <a:off x="1885950" y="5178291"/>
            <a:ext cx="5372100" cy="869950"/>
          </a:xfrm>
          <a:prstGeom prst="wedgeRoundRectCallout">
            <a:avLst>
              <a:gd name="adj1" fmla="val 54997"/>
              <a:gd name="adj2" fmla="val -2281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2" name="Correct"/>
          <p:cNvSpPr/>
          <p:nvPr/>
        </p:nvSpPr>
        <p:spPr>
          <a:xfrm>
            <a:off x="1885950" y="5178291"/>
            <a:ext cx="5372100" cy="869950"/>
          </a:xfrm>
          <a:prstGeom prst="wedgeRoundRectCallout">
            <a:avLst>
              <a:gd name="adj1" fmla="val -56513"/>
              <a:gd name="adj2" fmla="val -32741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cups. Can you count them?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718">
            <a:off x="2952993" y="2466022"/>
            <a:ext cx="1406716" cy="144840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094" flipH="1">
            <a:off x="4606739" y="2185026"/>
            <a:ext cx="1406716" cy="1448408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81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291584"/>
            <a:ext cx="1081094" cy="184856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54133" y="4522383"/>
            <a:ext cx="1146736" cy="1619312"/>
          </a:xfrm>
          <a:prstGeom prst="rect">
            <a:avLst/>
          </a:prstGeom>
        </p:spPr>
      </p:pic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919334" y="5186214"/>
            <a:ext cx="5344847" cy="869950"/>
          </a:xfrm>
          <a:prstGeom prst="wedgeRoundRectCallout">
            <a:avLst>
              <a:gd name="adj1" fmla="val 57899"/>
              <a:gd name="adj2" fmla="val -38277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balloons can you see?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20" y="1309413"/>
            <a:ext cx="1847193" cy="3078655"/>
          </a:xfrm>
          <a:prstGeom prst="rect">
            <a:avLst/>
          </a:prstGeom>
        </p:spPr>
      </p:pic>
      <p:sp>
        <p:nvSpPr>
          <p:cNvPr id="39" name="Incorrect"/>
          <p:cNvSpPr/>
          <p:nvPr/>
        </p:nvSpPr>
        <p:spPr>
          <a:xfrm>
            <a:off x="1919334" y="5170757"/>
            <a:ext cx="5349761" cy="869950"/>
          </a:xfrm>
          <a:prstGeom prst="wedgeRoundRectCallout">
            <a:avLst>
              <a:gd name="adj1" fmla="val 57733"/>
              <a:gd name="adj2" fmla="val -39231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919334" y="5168881"/>
            <a:ext cx="5349761" cy="869950"/>
          </a:xfrm>
          <a:prstGeom prst="wedgeRoundRectCallout">
            <a:avLst>
              <a:gd name="adj1" fmla="val -58007"/>
              <a:gd name="adj2" fmla="val -11975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in a sentence what you can see? I can see…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29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35771" y="4390459"/>
            <a:ext cx="1122045" cy="1755928"/>
          </a:xfrm>
          <a:prstGeom prst="rect">
            <a:avLst/>
          </a:prstGeom>
        </p:spPr>
      </p:pic>
      <p:pic>
        <p:nvPicPr>
          <p:cNvPr id="47" name="number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290798" y="4510044"/>
            <a:ext cx="1141577" cy="1516759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9971"/>
            <a:ext cx="5372100" cy="869950"/>
          </a:xfrm>
          <a:prstGeom prst="wedgeRoundRectCallout">
            <a:avLst>
              <a:gd name="adj1" fmla="val -58472"/>
              <a:gd name="adj2" fmla="val -45736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cakes can you see?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517049" y="641812"/>
            <a:ext cx="6109902" cy="4351823"/>
            <a:chOff x="1512813" y="641812"/>
            <a:chExt cx="6109902" cy="4351823"/>
          </a:xfrm>
        </p:grpSpPr>
        <p:grpSp>
          <p:nvGrpSpPr>
            <p:cNvPr id="57" name="Group 56"/>
            <p:cNvGrpSpPr/>
            <p:nvPr/>
          </p:nvGrpSpPr>
          <p:grpSpPr>
            <a:xfrm>
              <a:off x="1958968" y="641812"/>
              <a:ext cx="5306449" cy="270520"/>
              <a:chOff x="1958968" y="641812"/>
              <a:chExt cx="5306449" cy="270520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13455" y="-176098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58968" y="643688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677257" y="506744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4041" y="643688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35" name="Group 34"/>
              <p:cNvGrpSpPr/>
              <p:nvPr/>
            </p:nvGrpSpPr>
            <p:grpSpPr>
              <a:xfrm rot="16200000">
                <a:off x="6013130" y="243268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33" name="Picture 32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34" name="Picture 33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60" name="Group 59"/>
            <p:cNvGrpSpPr/>
            <p:nvPr/>
          </p:nvGrpSpPr>
          <p:grpSpPr>
            <a:xfrm>
              <a:off x="1512813" y="1130310"/>
              <a:ext cx="247626" cy="3357218"/>
              <a:chOff x="1512813" y="1130310"/>
              <a:chExt cx="247626" cy="3357218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12814" y="2870461"/>
                <a:ext cx="247625" cy="1617067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1512813" y="1130310"/>
                <a:ext cx="247625" cy="1343178"/>
              </a:xfrm>
              <a:prstGeom prst="rect">
                <a:avLst/>
              </a:prstGeom>
            </p:spPr>
          </p:pic>
        </p:grpSp>
        <p:grpSp>
          <p:nvGrpSpPr>
            <p:cNvPr id="59" name="Group 58"/>
            <p:cNvGrpSpPr/>
            <p:nvPr/>
          </p:nvGrpSpPr>
          <p:grpSpPr>
            <a:xfrm>
              <a:off x="7357116" y="1130310"/>
              <a:ext cx="265599" cy="3357218"/>
              <a:chOff x="7357116" y="1093794"/>
              <a:chExt cx="265599" cy="3357218"/>
            </a:xfrm>
          </p:grpSpPr>
          <p:pic>
            <p:nvPicPr>
              <p:cNvPr id="23" name="Picture 22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71339" y="3655613"/>
                <a:ext cx="251376" cy="795399"/>
              </a:xfrm>
              <a:prstGeom prst="rect">
                <a:avLst/>
              </a:prstGeom>
            </p:spPr>
          </p:pic>
          <p:grpSp>
            <p:nvGrpSpPr>
              <p:cNvPr id="38" name="Group 37"/>
              <p:cNvGrpSpPr/>
              <p:nvPr/>
            </p:nvGrpSpPr>
            <p:grpSpPr>
              <a:xfrm>
                <a:off x="7357116" y="1093794"/>
                <a:ext cx="265599" cy="2162713"/>
                <a:chOff x="865880" y="2053154"/>
                <a:chExt cx="299021" cy="2434861"/>
              </a:xfrm>
            </p:grpSpPr>
            <p:pic>
              <p:nvPicPr>
                <p:cNvPr id="17" name="Picture 16"/>
                <p:cNvPicPr>
                  <a:picLocks noChangeAspect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168"/>
                <a:stretch/>
              </p:blipFill>
              <p:spPr>
                <a:xfrm>
                  <a:off x="865880" y="2053154"/>
                  <a:ext cx="299021" cy="1203840"/>
                </a:xfrm>
                <a:prstGeom prst="rect">
                  <a:avLst/>
                </a:prstGeom>
              </p:spPr>
            </p:pic>
            <p:pic>
              <p:nvPicPr>
                <p:cNvPr id="37" name="Picture 36"/>
                <p:cNvPicPr>
                  <a:picLocks noChangeAspect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168"/>
                <a:stretch/>
              </p:blipFill>
              <p:spPr>
                <a:xfrm>
                  <a:off x="865880" y="3284175"/>
                  <a:ext cx="299021" cy="1203840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58" name="Group 57"/>
            <p:cNvGrpSpPr/>
            <p:nvPr/>
          </p:nvGrpSpPr>
          <p:grpSpPr>
            <a:xfrm>
              <a:off x="1958968" y="4723115"/>
              <a:ext cx="5306449" cy="270520"/>
              <a:chOff x="1958968" y="4723115"/>
              <a:chExt cx="5306449" cy="270520"/>
            </a:xfrm>
          </p:grpSpPr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4213455" y="3905205"/>
                <a:ext cx="251376" cy="1887196"/>
              </a:xfrm>
              <a:prstGeom prst="rect">
                <a:avLst/>
              </a:prstGeom>
            </p:spPr>
          </p:pic>
          <p:pic>
            <p:nvPicPr>
              <p:cNvPr id="51" name="Picture 5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58968" y="4724991"/>
                <a:ext cx="251376" cy="247624"/>
              </a:xfrm>
              <a:prstGeom prst="rect">
                <a:avLst/>
              </a:prstGeom>
            </p:spPr>
          </p:pic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2677257" y="4588047"/>
                <a:ext cx="251376" cy="521511"/>
              </a:xfrm>
              <a:prstGeom prst="rect">
                <a:avLst/>
              </a:prstGeom>
            </p:spPr>
          </p:pic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14041" y="4724991"/>
                <a:ext cx="251376" cy="247624"/>
              </a:xfrm>
              <a:prstGeom prst="rect">
                <a:avLst/>
              </a:prstGeom>
            </p:spPr>
          </p:pic>
          <p:grpSp>
            <p:nvGrpSpPr>
              <p:cNvPr id="54" name="Group 53"/>
              <p:cNvGrpSpPr/>
              <p:nvPr/>
            </p:nvGrpSpPr>
            <p:grpSpPr>
              <a:xfrm rot="16200000">
                <a:off x="6013130" y="4324571"/>
                <a:ext cx="270520" cy="1067608"/>
                <a:chOff x="1076240" y="1285285"/>
                <a:chExt cx="304561" cy="1201950"/>
              </a:xfrm>
            </p:grpSpPr>
            <p:pic>
              <p:nvPicPr>
                <p:cNvPr id="55" name="Picture 54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285285"/>
                  <a:ext cx="304561" cy="587136"/>
                </a:xfrm>
                <a:prstGeom prst="rect">
                  <a:avLst/>
                </a:prstGeom>
              </p:spPr>
            </p:pic>
            <p:pic>
              <p:nvPicPr>
                <p:cNvPr id="56" name="Picture 55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1282"/>
                <a:stretch/>
              </p:blipFill>
              <p:spPr>
                <a:xfrm>
                  <a:off x="1076240" y="1900099"/>
                  <a:ext cx="304561" cy="587136"/>
                </a:xfrm>
                <a:prstGeom prst="rect">
                  <a:avLst/>
                </a:prstGeom>
              </p:spPr>
            </p:pic>
          </p:grpSp>
        </p:grpSp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18750"/>
            <a:stretch/>
          </p:blipFill>
          <p:spPr>
            <a:xfrm>
              <a:off x="1695449" y="838595"/>
              <a:ext cx="5742934" cy="3941868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036169"/>
              </a:solidFill>
            </a:ln>
          </p:spPr>
        </p:pic>
      </p:grpSp>
      <p:sp>
        <p:nvSpPr>
          <p:cNvPr id="42" name="Incorrect"/>
          <p:cNvSpPr/>
          <p:nvPr/>
        </p:nvSpPr>
        <p:spPr>
          <a:xfrm>
            <a:off x="1885950" y="5195732"/>
            <a:ext cx="5372100" cy="869950"/>
          </a:xfrm>
          <a:prstGeom prst="wedgeRoundRectCallout">
            <a:avLst>
              <a:gd name="adj1" fmla="val -58152"/>
              <a:gd name="adj2" fmla="val -4308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3" name="Correct"/>
          <p:cNvSpPr/>
          <p:nvPr/>
        </p:nvSpPr>
        <p:spPr>
          <a:xfrm>
            <a:off x="1885950" y="5196932"/>
            <a:ext cx="5372100" cy="869950"/>
          </a:xfrm>
          <a:prstGeom prst="wedgeRoundRectCallout">
            <a:avLst>
              <a:gd name="adj1" fmla="val 56775"/>
              <a:gd name="adj2" fmla="val -23238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count the cakes to see if you are right? How many cakes did you count?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815" y="2105615"/>
            <a:ext cx="1466618" cy="173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2" grpId="0" animBg="1"/>
      <p:bldP spid="42" grpId="1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330945" y="4283562"/>
            <a:ext cx="1108184" cy="189488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27900" y="4416873"/>
            <a:ext cx="1077204" cy="15211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89436" y="5201582"/>
            <a:ext cx="5365129" cy="869950"/>
          </a:xfrm>
          <a:prstGeom prst="wedgeRoundRectCallout">
            <a:avLst>
              <a:gd name="adj1" fmla="val 58071"/>
              <a:gd name="adj2" fmla="val -39241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plants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882588" y="5202682"/>
            <a:ext cx="5371977" cy="869950"/>
          </a:xfrm>
          <a:prstGeom prst="wedgeRoundRectCallout">
            <a:avLst>
              <a:gd name="adj1" fmla="val -56174"/>
              <a:gd name="adj2" fmla="val -33691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882588" y="5198556"/>
            <a:ext cx="5371977" cy="869950"/>
          </a:xfrm>
          <a:prstGeom prst="wedgeRoundRectCallout">
            <a:avLst>
              <a:gd name="adj1" fmla="val 57165"/>
              <a:gd name="adj2" fmla="val -36204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think I can see 2 plants. Am I right? Can you tell a friend?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344" y="1834732"/>
            <a:ext cx="2258572" cy="225857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207" y="1801899"/>
            <a:ext cx="2258572" cy="2258572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99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455466" y="4416272"/>
            <a:ext cx="1122045" cy="1755928"/>
          </a:xfrm>
          <a:prstGeom prst="rect">
            <a:avLst/>
          </a:prstGeom>
        </p:spPr>
      </p:pic>
      <p:pic>
        <p:nvPicPr>
          <p:cNvPr id="46" name="number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438383" y="4596384"/>
            <a:ext cx="1069168" cy="1420553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1885950" y="5201582"/>
            <a:ext cx="5372100" cy="869950"/>
          </a:xfrm>
          <a:prstGeom prst="wedgeRoundRectCallout">
            <a:avLst>
              <a:gd name="adj1" fmla="val -58715"/>
              <a:gd name="adj2" fmla="val -38942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birds can you see?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44" y="1188217"/>
            <a:ext cx="2672862" cy="1753624"/>
          </a:xfrm>
          <a:prstGeom prst="rect">
            <a:avLst/>
          </a:prstGeom>
        </p:spPr>
      </p:pic>
      <p:sp>
        <p:nvSpPr>
          <p:cNvPr id="42" name="Incorrect"/>
          <p:cNvSpPr/>
          <p:nvPr/>
        </p:nvSpPr>
        <p:spPr>
          <a:xfrm>
            <a:off x="1885950" y="5231474"/>
            <a:ext cx="5372100" cy="869950"/>
          </a:xfrm>
          <a:prstGeom prst="wedgeRoundRectCallout">
            <a:avLst>
              <a:gd name="adj1" fmla="val -58715"/>
              <a:gd name="adj2" fmla="val -4279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3" name="Correct"/>
          <p:cNvSpPr/>
          <p:nvPr/>
        </p:nvSpPr>
        <p:spPr>
          <a:xfrm>
            <a:off x="1885950" y="5222480"/>
            <a:ext cx="5372100" cy="869950"/>
          </a:xfrm>
          <a:prstGeom prst="wedgeRoundRectCallout">
            <a:avLst>
              <a:gd name="adj1" fmla="val 57586"/>
              <a:gd name="adj2" fmla="val -25181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1 bird. Can you show me 1 on your fingers?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61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2" grpId="0" animBg="1"/>
      <p:bldP spid="42" grpId="1" animBg="1"/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1082" y="4382163"/>
            <a:ext cx="1044754" cy="178642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555812" y="4529755"/>
            <a:ext cx="1094104" cy="154499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81752" y="5209971"/>
            <a:ext cx="5380497" cy="869950"/>
          </a:xfrm>
          <a:prstGeom prst="wedgeRoundRectCallout">
            <a:avLst>
              <a:gd name="adj1" fmla="val 58496"/>
              <a:gd name="adj2" fmla="val -34779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moons can you see?</a:t>
            </a:r>
          </a:p>
        </p:txBody>
      </p:sp>
      <p:sp>
        <p:nvSpPr>
          <p:cNvPr id="39" name="Incorrect"/>
          <p:cNvSpPr/>
          <p:nvPr/>
        </p:nvSpPr>
        <p:spPr>
          <a:xfrm>
            <a:off x="1881752" y="5194201"/>
            <a:ext cx="5385444" cy="869950"/>
          </a:xfrm>
          <a:prstGeom prst="wedgeRoundRectCallout">
            <a:avLst>
              <a:gd name="adj1" fmla="val -57586"/>
              <a:gd name="adj2" fmla="val -21368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0" name="Correct"/>
          <p:cNvSpPr/>
          <p:nvPr/>
        </p:nvSpPr>
        <p:spPr>
          <a:xfrm>
            <a:off x="1881752" y="5202086"/>
            <a:ext cx="5385444" cy="869950"/>
          </a:xfrm>
          <a:prstGeom prst="wedgeRoundRectCallout">
            <a:avLst>
              <a:gd name="adj1" fmla="val 58791"/>
              <a:gd name="adj2" fmla="val -34613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2 moons. Can you tell me how you know there are 2?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783" y="1883711"/>
            <a:ext cx="1935302" cy="197349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892" y="1916291"/>
            <a:ext cx="1935302" cy="1973499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06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39" grpId="0" animBg="1"/>
      <p:bldP spid="39" grpId="1" animBg="1"/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6920" r="37030" b="4895"/>
          <a:stretch/>
        </p:blipFill>
        <p:spPr>
          <a:xfrm>
            <a:off x="7463823" y="4423163"/>
            <a:ext cx="1044754" cy="178642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2" t="6744" r="30792" b="7008"/>
          <a:stretch/>
        </p:blipFill>
        <p:spPr>
          <a:xfrm>
            <a:off x="615354" y="4505354"/>
            <a:ext cx="1090481" cy="1539874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83859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sp>
        <p:nvSpPr>
          <p:cNvPr id="61" name="Speech Bubble: Rectangle with Corners Rounded 60"/>
          <p:cNvSpPr/>
          <p:nvPr/>
        </p:nvSpPr>
        <p:spPr>
          <a:xfrm>
            <a:off x="1878129" y="5201582"/>
            <a:ext cx="5387743" cy="869950"/>
          </a:xfrm>
          <a:prstGeom prst="wedgeRoundRectCallout">
            <a:avLst>
              <a:gd name="adj1" fmla="val 60026"/>
              <a:gd name="adj2" fmla="val -43914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birds can you see?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536" y="1861456"/>
            <a:ext cx="1987204" cy="130377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979" y="1332518"/>
            <a:ext cx="1432870" cy="940084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1859536" y="5215707"/>
            <a:ext cx="5406336" cy="869950"/>
          </a:xfrm>
          <a:prstGeom prst="wedgeRoundRectCallout">
            <a:avLst>
              <a:gd name="adj1" fmla="val -56524"/>
              <a:gd name="adj2" fmla="val -31614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Try again.</a:t>
            </a:r>
          </a:p>
        </p:txBody>
      </p:sp>
      <p:sp>
        <p:nvSpPr>
          <p:cNvPr id="41" name="Correct"/>
          <p:cNvSpPr/>
          <p:nvPr/>
        </p:nvSpPr>
        <p:spPr>
          <a:xfrm>
            <a:off x="1859536" y="5205341"/>
            <a:ext cx="5406336" cy="869950"/>
          </a:xfrm>
          <a:prstGeom prst="wedgeRoundRectCallout">
            <a:avLst>
              <a:gd name="adj1" fmla="val 58715"/>
              <a:gd name="adj2" fmla="val -39644"/>
              <a:gd name="adj3" fmla="val 16667"/>
            </a:avLst>
          </a:prstGeom>
          <a:solidFill>
            <a:schemeClr val="bg1"/>
          </a:solidFill>
          <a:ln w="57150">
            <a:solidFill>
              <a:srgbClr val="6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There are 2 birds in the sky. Do you agree?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286000" y="6112885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Click on the correct </a:t>
            </a:r>
            <a:r>
              <a:rPr lang="en-GB" sz="1400" dirty="0" err="1">
                <a:solidFill>
                  <a:schemeClr val="bg1"/>
                </a:solidFill>
                <a:latin typeface="Heinemann Roman" panose="02000503000000020004" pitchFamily="50" charset="0"/>
              </a:rPr>
              <a:t>Numberblock</a:t>
            </a:r>
            <a:r>
              <a:rPr lang="en-GB" sz="1400" dirty="0">
                <a:solidFill>
                  <a:schemeClr val="bg1"/>
                </a:solidFill>
                <a:latin typeface="Heinemann Roman" panose="02000503000000020004" pitchFamily="50" charset="0"/>
              </a:rPr>
              <a:t>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1" grpId="2" animBg="1"/>
      <p:bldP spid="40" grpId="0" animBg="1"/>
      <p:bldP spid="40" grpId="1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4786950" y="3264689"/>
            <a:ext cx="1276348" cy="1283970"/>
            <a:chOff x="3326611" y="3291960"/>
            <a:chExt cx="1276348" cy="1283970"/>
          </a:xfrm>
        </p:grpSpPr>
        <p:grpSp>
          <p:nvGrpSpPr>
            <p:cNvPr id="23" name="Group 22"/>
            <p:cNvGrpSpPr/>
            <p:nvPr/>
          </p:nvGrpSpPr>
          <p:grpSpPr>
            <a:xfrm>
              <a:off x="3326611" y="3291960"/>
              <a:ext cx="1276348" cy="1283970"/>
              <a:chOff x="3326611" y="3291960"/>
              <a:chExt cx="1276348" cy="1283970"/>
            </a:xfrm>
          </p:grpSpPr>
          <p:pic>
            <p:nvPicPr>
              <p:cNvPr id="43" name="Picture 42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855" r="44562"/>
              <a:stretch/>
            </p:blipFill>
            <p:spPr>
              <a:xfrm>
                <a:off x="3326611" y="3291960"/>
                <a:ext cx="1276348" cy="1283970"/>
              </a:xfrm>
              <a:prstGeom prst="ellipse">
                <a:avLst/>
              </a:prstGeom>
              <a:ln w="57150">
                <a:solidFill>
                  <a:srgbClr val="E74483"/>
                </a:solidFill>
              </a:ln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73494" y="3729288"/>
                <a:ext cx="408803" cy="588413"/>
              </a:xfrm>
              <a:prstGeom prst="rect">
                <a:avLst/>
              </a:prstGeom>
            </p:spPr>
          </p:pic>
        </p:grp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716" y="3720578"/>
              <a:ext cx="408803" cy="588413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515483" y="3889248"/>
            <a:ext cx="1505963" cy="2356735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3929061" y="1752677"/>
            <a:ext cx="1276348" cy="1283970"/>
            <a:chOff x="6711099" y="3381510"/>
            <a:chExt cx="1276348" cy="128397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6711099" y="338151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7092" y="3753394"/>
              <a:ext cx="612264" cy="61226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711" y="3753394"/>
              <a:ext cx="612264" cy="612264"/>
            </a:xfrm>
            <a:prstGeom prst="rect">
              <a:avLst/>
            </a:prstGeom>
          </p:spPr>
        </p:pic>
      </p:grpSp>
      <p:pic>
        <p:nvPicPr>
          <p:cNvPr id="30" name="number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6958062" y="4143398"/>
            <a:ext cx="1582495" cy="2102586"/>
          </a:xfrm>
          <a:prstGeom prst="rect">
            <a:avLst/>
          </a:prstGeom>
        </p:spPr>
      </p:pic>
      <p:sp>
        <p:nvSpPr>
          <p:cNvPr id="31" name="Title 1">
            <a:extLst>
              <a:ext uri="{FF2B5EF4-FFF2-40B4-BE49-F238E27FC236}">
                <a16:creationId xmlns:a16="http://schemas.microsoft.com/office/drawing/2014/main" id="{51CDDCD7-4CCD-4FD3-9555-4E525C80F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VAG Rounded" pitchFamily="50" charset="0"/>
              </a:rPr>
              <a:t>Click the object to match it to the correct </a:t>
            </a:r>
            <a:r>
              <a:rPr lang="en-GB" sz="3200" dirty="0" err="1">
                <a:latin typeface="VAG Rounded" pitchFamily="50" charset="0"/>
              </a:rPr>
              <a:t>Numberblock</a:t>
            </a:r>
            <a:r>
              <a:rPr lang="en-GB" sz="3200" dirty="0">
                <a:latin typeface="VAG Rounded" pitchFamily="50" charset="0"/>
              </a:rPr>
              <a:t>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071929" y="3264689"/>
            <a:ext cx="1276348" cy="1283970"/>
            <a:chOff x="2150160" y="1473201"/>
            <a:chExt cx="1276348" cy="1283970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2150160" y="1473201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6803" y="1742187"/>
              <a:ext cx="1101835" cy="722897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2128023" y="1807156"/>
            <a:ext cx="1276348" cy="1283970"/>
            <a:chOff x="1246662" y="2878247"/>
            <a:chExt cx="1276348" cy="1283970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1246662" y="2878247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2868" y="3016936"/>
              <a:ext cx="603935" cy="100655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695203" y="1767984"/>
            <a:ext cx="1276348" cy="1283970"/>
            <a:chOff x="5695203" y="1767984"/>
            <a:chExt cx="1276348" cy="1283970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5695203" y="1767984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2636" y="2159506"/>
              <a:ext cx="488293" cy="577319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4396" y="2159506"/>
              <a:ext cx="488293" cy="5773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6658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55625 0.126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12" y="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45035 -0.2597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17" y="-1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-0.35417 0.1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08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44809 -0.3236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13" y="-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39827 0.058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13" y="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5926" r="34166" b="4814"/>
          <a:stretch/>
        </p:blipFill>
        <p:spPr>
          <a:xfrm>
            <a:off x="85725" y="4010025"/>
            <a:ext cx="1752916" cy="2743200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61330"/>
              <a:gd name="adj2" fmla="val -2229"/>
              <a:gd name="adj3" fmla="val 16667"/>
            </a:avLst>
          </a:prstGeom>
          <a:solidFill>
            <a:schemeClr val="bg1"/>
          </a:solidFill>
          <a:ln w="57150">
            <a:solidFill>
              <a:srgbClr val="E08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all the ways that you can see two? Say, “I can see 2…”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2" t="664" r="24587" b="654"/>
          <a:stretch/>
        </p:blipFill>
        <p:spPr>
          <a:xfrm>
            <a:off x="2347752" y="3142714"/>
            <a:ext cx="1276349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23" name="Group 22"/>
          <p:cNvGrpSpPr/>
          <p:nvPr/>
        </p:nvGrpSpPr>
        <p:grpSpPr>
          <a:xfrm>
            <a:off x="4379643" y="3111409"/>
            <a:ext cx="1276348" cy="1283970"/>
            <a:chOff x="3326611" y="3291960"/>
            <a:chExt cx="1276348" cy="1283970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3326611" y="329196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3494" y="3729288"/>
              <a:ext cx="408803" cy="588413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6921616" y="1085122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4864432" y="1261283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7" name="Group 6"/>
          <p:cNvGrpSpPr/>
          <p:nvPr/>
        </p:nvGrpSpPr>
        <p:grpSpPr>
          <a:xfrm>
            <a:off x="6411533" y="3179153"/>
            <a:ext cx="1276348" cy="1283970"/>
            <a:chOff x="6711099" y="3381510"/>
            <a:chExt cx="1276348" cy="128397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6711099" y="3381510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7092" y="3753394"/>
              <a:ext cx="612264" cy="61226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711" y="3753394"/>
              <a:ext cx="612264" cy="612264"/>
            </a:xfrm>
            <a:prstGeom prst="rect">
              <a:avLst/>
            </a:prstGeom>
          </p:spPr>
        </p:pic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145" y="3548736"/>
            <a:ext cx="408803" cy="5884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1031311" y="1784224"/>
            <a:ext cx="1276348" cy="1283970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5" name="Group 4"/>
          <p:cNvGrpSpPr/>
          <p:nvPr/>
        </p:nvGrpSpPr>
        <p:grpSpPr>
          <a:xfrm>
            <a:off x="2852530" y="1142239"/>
            <a:ext cx="1276348" cy="1283970"/>
            <a:chOff x="3489492" y="949395"/>
            <a:chExt cx="1276348" cy="1283970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3489492" y="949395"/>
              <a:ext cx="1276348" cy="1283970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716" y="1320425"/>
              <a:ext cx="523125" cy="533450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3336" y="1336499"/>
              <a:ext cx="523125" cy="533450"/>
            </a:xfrm>
            <a:prstGeom prst="rect">
              <a:avLst/>
            </a:prstGeom>
          </p:spPr>
        </p:pic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358" y="2250297"/>
            <a:ext cx="461036" cy="4497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60" y="2250297"/>
            <a:ext cx="461036" cy="44972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4718">
            <a:off x="5003304" y="1814984"/>
            <a:ext cx="493728" cy="50836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094" flipH="1">
            <a:off x="5565683" y="1670519"/>
            <a:ext cx="493728" cy="50836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707" y="1504802"/>
            <a:ext cx="488293" cy="57731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467" y="1504802"/>
            <a:ext cx="488293" cy="57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5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57995"/>
              <a:gd name="adj2" fmla="val 36092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tell me all the ways that you can see one?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Say, “I can see 1…”</a:t>
            </a:r>
          </a:p>
        </p:txBody>
      </p:sp>
      <p:grpSp>
        <p:nvGrpSpPr>
          <p:cNvPr id="68" name="Group 67"/>
          <p:cNvGrpSpPr/>
          <p:nvPr/>
        </p:nvGrpSpPr>
        <p:grpSpPr>
          <a:xfrm>
            <a:off x="2351044" y="2684465"/>
            <a:ext cx="1833332" cy="1844280"/>
            <a:chOff x="-1183739" y="2873040"/>
            <a:chExt cx="1159643" cy="1166568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183739" y="2873040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12764" y="2997824"/>
              <a:ext cx="831506" cy="949190"/>
            </a:xfrm>
            <a:prstGeom prst="rect">
              <a:avLst/>
            </a:prstGeom>
          </p:spPr>
        </p:pic>
      </p:grpSp>
      <p:pic>
        <p:nvPicPr>
          <p:cNvPr id="65" name="Picture 6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44562"/>
          <a:stretch/>
        </p:blipFill>
        <p:spPr>
          <a:xfrm>
            <a:off x="3699985" y="766491"/>
            <a:ext cx="1906589" cy="1917974"/>
          </a:xfrm>
          <a:prstGeom prst="ellipse">
            <a:avLst/>
          </a:prstGeom>
          <a:ln w="57150">
            <a:solidFill>
              <a:srgbClr val="E74483"/>
            </a:solidFill>
          </a:ln>
        </p:spPr>
      </p:pic>
      <p:grpSp>
        <p:nvGrpSpPr>
          <p:cNvPr id="85" name="Group 84"/>
          <p:cNvGrpSpPr/>
          <p:nvPr/>
        </p:nvGrpSpPr>
        <p:grpSpPr>
          <a:xfrm>
            <a:off x="1155414" y="789840"/>
            <a:ext cx="1860168" cy="1871276"/>
            <a:chOff x="-1481944" y="2789857"/>
            <a:chExt cx="1159643" cy="1166568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481944" y="2789857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01358" y="2874416"/>
              <a:ext cx="598470" cy="997450"/>
            </a:xfrm>
            <a:prstGeom prst="rect">
              <a:avLst/>
            </a:prstGeom>
          </p:spPr>
        </p:pic>
      </p:grpSp>
      <p:grpSp>
        <p:nvGrpSpPr>
          <p:cNvPr id="89" name="Group 88"/>
          <p:cNvGrpSpPr/>
          <p:nvPr/>
        </p:nvGrpSpPr>
        <p:grpSpPr>
          <a:xfrm>
            <a:off x="5080180" y="2707828"/>
            <a:ext cx="1801996" cy="1812757"/>
            <a:chOff x="-1357162" y="2109181"/>
            <a:chExt cx="1159643" cy="1166568"/>
          </a:xfrm>
        </p:grpSpPr>
        <p:pic>
          <p:nvPicPr>
            <p:cNvPr id="81" name="Picture 8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-1357162" y="2109181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15862" y="2460718"/>
              <a:ext cx="841048" cy="551799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6290977" y="836033"/>
            <a:ext cx="1864593" cy="1875728"/>
            <a:chOff x="5346104" y="2420005"/>
            <a:chExt cx="1159643" cy="1166568"/>
          </a:xfrm>
        </p:grpSpPr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855" r="44562"/>
            <a:stretch/>
          </p:blipFill>
          <p:spPr>
            <a:xfrm>
              <a:off x="5346104" y="2420005"/>
              <a:ext cx="1159643" cy="1166568"/>
            </a:xfrm>
            <a:prstGeom prst="ellipse">
              <a:avLst/>
            </a:prstGeom>
            <a:ln w="57150">
              <a:solidFill>
                <a:srgbClr val="E74483"/>
              </a:solidFill>
            </a:ln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2076" y="2656511"/>
              <a:ext cx="683679" cy="683679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733" y="1170113"/>
            <a:ext cx="939450" cy="111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80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1398</TotalTime>
  <Words>525</Words>
  <Application>Microsoft Office PowerPoint</Application>
  <PresentationFormat>On-screen Show (4:3)</PresentationFormat>
  <Paragraphs>58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Calibri</vt:lpstr>
      <vt:lpstr>Twinkl</vt:lpstr>
      <vt:lpstr>Numberlings</vt:lpstr>
      <vt:lpstr>Arial</vt:lpstr>
      <vt:lpstr>Heinemann Roman</vt:lpstr>
      <vt:lpstr>VAG Rounded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Click the object to match it to the correct Numberblock.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Stacey Hyland</cp:lastModifiedBy>
  <cp:revision>93</cp:revision>
  <dcterms:created xsi:type="dcterms:W3CDTF">2020-07-02T07:30:45Z</dcterms:created>
  <dcterms:modified xsi:type="dcterms:W3CDTF">2020-10-11T15:12:58Z</dcterms:modified>
</cp:coreProperties>
</file>