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1098" y="1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471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46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44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230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850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046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505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006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46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819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925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E1015-E162-4B4D-97B4-AB1005A723B2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32642-2776-4BFE-9DD7-E3092F119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228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137D6BE-7E8B-458C-8A58-F22961AF5DE0}"/>
              </a:ext>
            </a:extLst>
          </p:cNvPr>
          <p:cNvSpPr txBox="1"/>
          <p:nvPr/>
        </p:nvSpPr>
        <p:spPr>
          <a:xfrm>
            <a:off x="334851" y="181957"/>
            <a:ext cx="839702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TASK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r>
              <a:rPr lang="en-GB" sz="2800" dirty="0">
                <a:solidFill>
                  <a:srgbClr val="C00000"/>
                </a:solidFill>
              </a:rPr>
              <a:t>Retell the Viking legend – The Theft of Thor’s </a:t>
            </a:r>
            <a:r>
              <a:rPr lang="en-GB" sz="2800" dirty="0" smtClean="0">
                <a:solidFill>
                  <a:srgbClr val="C00000"/>
                </a:solidFill>
              </a:rPr>
              <a:t>Hammer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0070C0"/>
                </a:solidFill>
              </a:rPr>
              <a:t>Read the story (see pdf).</a:t>
            </a:r>
          </a:p>
          <a:p>
            <a:pPr marL="514350" indent="-514350">
              <a:buAutoNum type="arabicPeriod"/>
            </a:pPr>
            <a:endParaRPr lang="en-GB" sz="2800" dirty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0070C0"/>
                </a:solidFill>
              </a:rPr>
              <a:t>Use the picture story map to make notes about the key events.</a:t>
            </a:r>
          </a:p>
          <a:p>
            <a:pPr marL="514350" indent="-514350">
              <a:buAutoNum type="arabicPeriod"/>
            </a:pPr>
            <a:endParaRPr lang="en-GB" sz="2800" dirty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en-GB" sz="2800" dirty="0" smtClean="0">
                <a:solidFill>
                  <a:srgbClr val="0070C0"/>
                </a:solidFill>
              </a:rPr>
              <a:t>Retell the story in your own words. Look at the success criteria and the WAGOLL first. Can you spot any features that are on </a:t>
            </a:r>
            <a:r>
              <a:rPr lang="en-GB" sz="2800" dirty="0" smtClean="0">
                <a:solidFill>
                  <a:srgbClr val="0070C0"/>
                </a:solidFill>
              </a:rPr>
              <a:t>the WILF? </a:t>
            </a:r>
            <a:r>
              <a:rPr lang="en-GB" sz="2800" dirty="0" smtClean="0">
                <a:solidFill>
                  <a:srgbClr val="0070C0"/>
                </a:solidFill>
              </a:rPr>
              <a:t>Try and include them in your writing. Feel free to magpie bits from the WAGOLL. 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0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0" t="27962" r="12123" b="24473"/>
          <a:stretch/>
        </p:blipFill>
        <p:spPr bwMode="auto">
          <a:xfrm>
            <a:off x="237507" y="902524"/>
            <a:ext cx="8478982" cy="3479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555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137D6BE-7E8B-458C-8A58-F22961AF5DE0}"/>
              </a:ext>
            </a:extLst>
          </p:cNvPr>
          <p:cNvSpPr txBox="1"/>
          <p:nvPr/>
        </p:nvSpPr>
        <p:spPr>
          <a:xfrm>
            <a:off x="373487" y="181957"/>
            <a:ext cx="8397026" cy="663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rgbClr val="0070C0"/>
                </a:solidFill>
                <a:highlight>
                  <a:srgbClr val="FFFF00"/>
                </a:highlight>
              </a:rPr>
              <a:t>WAGOLL (first few paragraphs only!)</a:t>
            </a:r>
            <a:endParaRPr lang="en-GB" sz="2500" dirty="0">
              <a:solidFill>
                <a:srgbClr val="0070C0"/>
              </a:solidFill>
              <a:highlight>
                <a:srgbClr val="FFFF00"/>
              </a:highlight>
            </a:endParaRPr>
          </a:p>
          <a:p>
            <a:endParaRPr lang="en-GB" sz="2500" dirty="0">
              <a:solidFill>
                <a:srgbClr val="0070C0"/>
              </a:solidFill>
            </a:endParaRPr>
          </a:p>
          <a:p>
            <a:r>
              <a:rPr lang="en-GB" sz="2500" dirty="0">
                <a:solidFill>
                  <a:srgbClr val="0070C0"/>
                </a:solidFill>
              </a:rPr>
              <a:t>One morning, Thor woke from his deep slumber and couldn’t find his treasured hammer: </a:t>
            </a:r>
            <a:r>
              <a:rPr lang="en-GB" sz="2500" dirty="0" err="1">
                <a:solidFill>
                  <a:srgbClr val="0070C0"/>
                </a:solidFill>
              </a:rPr>
              <a:t>Mjollnir</a:t>
            </a:r>
            <a:r>
              <a:rPr lang="en-GB" sz="2500" dirty="0">
                <a:solidFill>
                  <a:srgbClr val="0070C0"/>
                </a:solidFill>
              </a:rPr>
              <a:t>. The hammer </a:t>
            </a:r>
            <a:r>
              <a:rPr lang="en-GB" sz="2500" dirty="0" smtClean="0">
                <a:solidFill>
                  <a:srgbClr val="0070C0"/>
                </a:solidFill>
              </a:rPr>
              <a:t>wielder, </a:t>
            </a:r>
            <a:r>
              <a:rPr lang="en-GB" sz="2500" dirty="0">
                <a:solidFill>
                  <a:srgbClr val="0070C0"/>
                </a:solidFill>
              </a:rPr>
              <a:t>who was the potent god of thunder, </a:t>
            </a:r>
            <a:r>
              <a:rPr lang="en-GB" sz="2500" dirty="0" smtClean="0">
                <a:solidFill>
                  <a:srgbClr val="0070C0"/>
                </a:solidFill>
              </a:rPr>
              <a:t>immediately </a:t>
            </a:r>
            <a:r>
              <a:rPr lang="en-GB" sz="2500" dirty="0">
                <a:solidFill>
                  <a:srgbClr val="0070C0"/>
                </a:solidFill>
              </a:rPr>
              <a:t>filled with anguish and fury. </a:t>
            </a:r>
          </a:p>
          <a:p>
            <a:endParaRPr lang="en-GB" sz="2500" dirty="0">
              <a:solidFill>
                <a:srgbClr val="0070C0"/>
              </a:solidFill>
            </a:endParaRPr>
          </a:p>
          <a:p>
            <a:r>
              <a:rPr lang="en-GB" sz="2500" dirty="0">
                <a:solidFill>
                  <a:srgbClr val="0070C0"/>
                </a:solidFill>
              </a:rPr>
              <a:t>In desperation, the frustrated god asked his close friend Loki for some help. Loki - the god of mischief - had an idea… He borrowed Freya’s impressive, falcon-feathered cloak and flew to Jotunheim to question Thrym about the missing hammer.</a:t>
            </a:r>
          </a:p>
          <a:p>
            <a:endParaRPr lang="en-GB" sz="2500" dirty="0">
              <a:solidFill>
                <a:srgbClr val="0070C0"/>
              </a:solidFill>
            </a:endParaRPr>
          </a:p>
          <a:p>
            <a:r>
              <a:rPr lang="en-GB" sz="2500" dirty="0" smtClean="0">
                <a:solidFill>
                  <a:srgbClr val="0070C0"/>
                </a:solidFill>
              </a:rPr>
              <a:t>Moments later, the </a:t>
            </a:r>
            <a:r>
              <a:rPr lang="en-GB" sz="2500" dirty="0">
                <a:solidFill>
                  <a:srgbClr val="0070C0"/>
                </a:solidFill>
              </a:rPr>
              <a:t>feathered god soared through the wind </a:t>
            </a:r>
            <a:r>
              <a:rPr lang="en-GB" sz="2500" dirty="0" smtClean="0">
                <a:solidFill>
                  <a:srgbClr val="0070C0"/>
                </a:solidFill>
              </a:rPr>
              <a:t>to </a:t>
            </a:r>
            <a:r>
              <a:rPr lang="en-GB" sz="2500" dirty="0">
                <a:solidFill>
                  <a:srgbClr val="0070C0"/>
                </a:solidFill>
              </a:rPr>
              <a:t>the hall of the giants. As </a:t>
            </a:r>
            <a:r>
              <a:rPr lang="en-GB" sz="2500" dirty="0" smtClean="0">
                <a:solidFill>
                  <a:srgbClr val="0070C0"/>
                </a:solidFill>
              </a:rPr>
              <a:t>expected, </a:t>
            </a:r>
            <a:r>
              <a:rPr lang="en-GB" sz="2500" dirty="0">
                <a:solidFill>
                  <a:srgbClr val="0070C0"/>
                </a:solidFill>
              </a:rPr>
              <a:t>Thrym – the frost giant – was waiting. Thrym confessed to stealing Thor’s prized hammer; he claimed to have buried it a staggering eight miles deep.   </a:t>
            </a:r>
          </a:p>
        </p:txBody>
      </p:sp>
    </p:spTree>
    <p:extLst>
      <p:ext uri="{BB962C8B-B14F-4D97-AF65-F5344CB8AC3E}">
        <p14:creationId xmlns:p14="http://schemas.microsoft.com/office/powerpoint/2010/main" val="107323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</TotalTime>
  <Words>215</Words>
  <Application>Microsoft Office PowerPoint</Application>
  <PresentationFormat>On-screen Show (4:3)</PresentationFormat>
  <Paragraphs>16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Constantine</dc:creator>
  <cp:lastModifiedBy>BPickering</cp:lastModifiedBy>
  <cp:revision>17</cp:revision>
  <dcterms:created xsi:type="dcterms:W3CDTF">2018-10-02T20:08:05Z</dcterms:created>
  <dcterms:modified xsi:type="dcterms:W3CDTF">2020-11-22T17:23:03Z</dcterms:modified>
</cp:coreProperties>
</file>