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66" r:id="rId5"/>
    <p:sldId id="417" r:id="rId6"/>
    <p:sldId id="360" r:id="rId7"/>
    <p:sldId id="365" r:id="rId8"/>
    <p:sldId id="371" r:id="rId9"/>
    <p:sldId id="367" r:id="rId10"/>
    <p:sldId id="412" r:id="rId11"/>
    <p:sldId id="368" r:id="rId12"/>
    <p:sldId id="413" r:id="rId13"/>
    <p:sldId id="369" r:id="rId14"/>
    <p:sldId id="375" r:id="rId15"/>
    <p:sldId id="355" r:id="rId16"/>
    <p:sldId id="379" r:id="rId17"/>
    <p:sldId id="380" r:id="rId18"/>
    <p:sldId id="414" r:id="rId19"/>
    <p:sldId id="370" r:id="rId20"/>
    <p:sldId id="416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65"/>
  </p:normalViewPr>
  <p:slideViewPr>
    <p:cSldViewPr snapToGrid="0">
      <p:cViewPr varScale="1">
        <p:scale>
          <a:sx n="107" d="100"/>
          <a:sy n="107" d="100"/>
        </p:scale>
        <p:origin x="176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QMpkm4dAB4w" TargetMode="External"/><Relationship Id="rId4" Type="http://schemas.openxmlformats.org/officeDocument/2006/relationships/hyperlink" Target="https://www.youtube.com/watch?v=GKCE8ohIBqE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4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4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Year 3/4: Measure Capacity  </a:t>
            </a:r>
          </a:p>
          <a:p>
            <a:pPr lvl="0" algn="ctr"/>
            <a:endParaRPr lang="en-GB" sz="4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3235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4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Capacity and volume</a:t>
            </a:r>
          </a:p>
          <a:p>
            <a:pPr algn="ctr"/>
            <a:endParaRPr lang="en-GB" sz="4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Capacity</a:t>
            </a:r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 is 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liquid a container can hold in total. </a:t>
            </a: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Volume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is how much liquid is actually in the container.</a:t>
            </a: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We measure capacity and volume in 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litres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and 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millilitres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.  </a:t>
            </a: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1000 millilitres (ml) = 1 litre (l)</a:t>
            </a:r>
          </a:p>
          <a:p>
            <a:pPr lvl="0"/>
            <a:endParaRPr lang="en-GB" sz="4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Watch these videos</a:t>
            </a: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hlinkClick r:id="rId4"/>
              </a:rPr>
              <a:t>https://www.youtube.com/watch?v=GKCE8ohIBqE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hlinkClick r:id="rId5"/>
              </a:rPr>
              <a:t>https://www.youtube.com/watch?v=QMpkm4dAB4w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4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794334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Example: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capacity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of this container (how much it can hold) is 250 millilitres (ml).</a:t>
            </a:r>
          </a:p>
          <a:p>
            <a:pPr lvl="0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volume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of this container (how much is in it) is 150 millilitres (ml).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 scale on this container is going up in 50 ml increments. </a:t>
            </a: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E0315A6-DACF-429F-BB6C-D6BDEE8E4F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7497767"/>
              </p:ext>
            </p:extLst>
          </p:nvPr>
        </p:nvGraphicFramePr>
        <p:xfrm>
          <a:off x="2756837" y="2959308"/>
          <a:ext cx="3630324" cy="27691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20364">
                  <a:extLst>
                    <a:ext uri="{9D8B030D-6E8A-4147-A177-3AD203B41FA5}">
                      <a16:colId xmlns:a16="http://schemas.microsoft.com/office/drawing/2014/main" val="3348667451"/>
                    </a:ext>
                  </a:extLst>
                </a:gridCol>
                <a:gridCol w="690542">
                  <a:extLst>
                    <a:ext uri="{9D8B030D-6E8A-4147-A177-3AD203B41FA5}">
                      <a16:colId xmlns:a16="http://schemas.microsoft.com/office/drawing/2014/main" val="31861885"/>
                    </a:ext>
                  </a:extLst>
                </a:gridCol>
                <a:gridCol w="719418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769217"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6593728"/>
                  </a:ext>
                </a:extLst>
              </a:tr>
              <a:tr h="205126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2512838"/>
                  </a:ext>
                </a:extLst>
              </a:tr>
              <a:tr h="205126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205126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1974402"/>
                  </a:ext>
                </a:extLst>
              </a:tr>
              <a:tr h="205126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0619465"/>
                  </a:ext>
                </a:extLst>
              </a:tr>
              <a:tr h="205126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0828214"/>
                  </a:ext>
                </a:extLst>
              </a:tr>
              <a:tr h="205126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3873897"/>
                  </a:ext>
                </a:extLst>
              </a:tr>
              <a:tr h="205126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9844985"/>
                  </a:ext>
                </a:extLst>
              </a:tr>
              <a:tr h="205126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205126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153838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8492826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31A307C5-D7DD-4AC7-8DD5-6FFCEACC9B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8982562"/>
              </p:ext>
            </p:extLst>
          </p:nvPr>
        </p:nvGraphicFramePr>
        <p:xfrm>
          <a:off x="4209185" y="3445595"/>
          <a:ext cx="725628" cy="2462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25628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410400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250 ml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410400">
                <a:tc>
                  <a:txBody>
                    <a:bodyPr/>
                    <a:lstStyle/>
                    <a:p>
                      <a:pPr algn="r"/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410400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150ml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410400">
                <a:tc>
                  <a:txBody>
                    <a:bodyPr/>
                    <a:lstStyle/>
                    <a:p>
                      <a:pPr algn="r"/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9856410"/>
                  </a:ext>
                </a:extLst>
              </a:tr>
              <a:tr h="410400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50ml  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3708211"/>
                  </a:ext>
                </a:extLst>
              </a:tr>
              <a:tr h="410400">
                <a:tc>
                  <a:txBody>
                    <a:bodyPr/>
                    <a:lstStyle/>
                    <a:p>
                      <a:pPr algn="r"/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4305809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8AADF00A-376E-4062-94A4-76F7984D7F65}"/>
              </a:ext>
            </a:extLst>
          </p:cNvPr>
          <p:cNvSpPr txBox="1"/>
          <p:nvPr/>
        </p:nvSpPr>
        <p:spPr>
          <a:xfrm>
            <a:off x="8451538" y="6001307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Y3</a:t>
            </a:r>
          </a:p>
        </p:txBody>
      </p: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66665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 </a:t>
            </a: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000000"/>
              </a:solidFill>
              <a:latin typeface="Century Gothic"/>
            </a:endParaRPr>
          </a:p>
          <a:p>
            <a:pPr lvl="0" algn="ctr"/>
            <a:r>
              <a:rPr lang="en-GB" sz="2000" b="1" dirty="0">
                <a:solidFill>
                  <a:srgbClr val="000000"/>
                </a:solidFill>
                <a:latin typeface="Century Gothic"/>
              </a:rPr>
              <a:t>Complete the missing numbers in these sequences.</a:t>
            </a:r>
            <a:endParaRPr lang="en-GB" sz="2000" b="1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41514DB0-C643-451F-9BF0-9928474E4C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7144309"/>
              </p:ext>
            </p:extLst>
          </p:nvPr>
        </p:nvGraphicFramePr>
        <p:xfrm>
          <a:off x="1905440" y="1855249"/>
          <a:ext cx="5333120" cy="307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386066469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50639479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01415307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854805883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82074445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857332759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116646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720049223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908587897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Century Gothic" panose="020B0502020202020204" pitchFamily="34" charset="0"/>
                        </a:rPr>
                        <a:t>200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015321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553609102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Century Gothic" panose="020B0502020202020204" pitchFamily="34" charset="0"/>
                        </a:rPr>
                        <a:t>300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Century Gothic" panose="020B0502020202020204" pitchFamily="34" charset="0"/>
                        </a:rPr>
                        <a:t>500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5479663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38054586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Century Gothic" panose="020B0502020202020204" pitchFamily="34" charset="0"/>
                        </a:rPr>
                        <a:t>200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9668458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94870A76-39CD-48A3-92B2-CB13A26FCDFC}"/>
              </a:ext>
            </a:extLst>
          </p:cNvPr>
          <p:cNvSpPr txBox="1"/>
          <p:nvPr/>
        </p:nvSpPr>
        <p:spPr>
          <a:xfrm>
            <a:off x="1252164" y="2027527"/>
            <a:ext cx="3738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70659AB-F3F6-4687-AB59-147D6A2F9C3C}"/>
              </a:ext>
            </a:extLst>
          </p:cNvPr>
          <p:cNvSpPr txBox="1"/>
          <p:nvPr/>
        </p:nvSpPr>
        <p:spPr>
          <a:xfrm>
            <a:off x="1292238" y="3210290"/>
            <a:ext cx="333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>
                <a:latin typeface="Century Gothic" panose="020B0502020202020204" pitchFamily="34" charset="0"/>
              </a:rPr>
              <a:t>B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3BE303-1C97-40BB-915C-604FF9D44982}"/>
              </a:ext>
            </a:extLst>
          </p:cNvPr>
          <p:cNvSpPr txBox="1"/>
          <p:nvPr/>
        </p:nvSpPr>
        <p:spPr>
          <a:xfrm>
            <a:off x="1240942" y="4393052"/>
            <a:ext cx="3850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>
                <a:latin typeface="Century Gothic" panose="020B0502020202020204" pitchFamily="34" charset="0"/>
              </a:rPr>
              <a:t>C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FF3C1E-F281-4281-A807-AB0957684F83}"/>
              </a:ext>
            </a:extLst>
          </p:cNvPr>
          <p:cNvSpPr txBox="1"/>
          <p:nvPr/>
        </p:nvSpPr>
        <p:spPr>
          <a:xfrm>
            <a:off x="8451538" y="6001307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Y3</a:t>
            </a:r>
          </a:p>
        </p:txBody>
      </p:sp>
    </p:spTree>
    <p:extLst>
      <p:ext uri="{BB962C8B-B14F-4D97-AF65-F5344CB8AC3E}">
        <p14:creationId xmlns:p14="http://schemas.microsoft.com/office/powerpoint/2010/main" val="16697217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5929008-3DC3-4CEA-A05C-A7191FBDD651}"/>
              </a:ext>
            </a:extLst>
          </p:cNvPr>
          <p:cNvSpPr/>
          <p:nvPr/>
        </p:nvSpPr>
        <p:spPr>
          <a:xfrm>
            <a:off x="275303" y="266665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 Answers </a:t>
            </a: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000000"/>
              </a:solidFill>
              <a:latin typeface="Century Gothic"/>
            </a:endParaRPr>
          </a:p>
          <a:p>
            <a:pPr lvl="0" algn="ctr"/>
            <a:r>
              <a:rPr lang="en-GB" sz="2000" b="1" dirty="0">
                <a:solidFill>
                  <a:srgbClr val="000000"/>
                </a:solidFill>
                <a:latin typeface="Century Gothic"/>
              </a:rPr>
              <a:t>Complete the missing numbers in these sequences.</a:t>
            </a:r>
            <a:endParaRPr lang="en-GB" sz="2000" b="1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2">
            <a:extLst>
              <a:ext uri="{FF2B5EF4-FFF2-40B4-BE49-F238E27FC236}">
                <a16:creationId xmlns:a16="http://schemas.microsoft.com/office/drawing/2014/main" id="{2E4A8624-3ABB-4986-8D55-3698B2C136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6045032"/>
              </p:ext>
            </p:extLst>
          </p:nvPr>
        </p:nvGraphicFramePr>
        <p:xfrm>
          <a:off x="1905440" y="1855249"/>
          <a:ext cx="5333120" cy="307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386066469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50639479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01415307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854805883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82074445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857332759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116646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720049223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908587897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150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Century Gothic" panose="020B0502020202020204" pitchFamily="34" charset="0"/>
                        </a:rPr>
                        <a:t>200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250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015321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553609102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Century Gothic" panose="020B0502020202020204" pitchFamily="34" charset="0"/>
                        </a:rPr>
                        <a:t>300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Century Gothic" panose="020B0502020202020204" pitchFamily="34" charset="0"/>
                        </a:rPr>
                        <a:t>500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5479663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38054586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150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Century Gothic" panose="020B0502020202020204" pitchFamily="34" charset="0"/>
                        </a:rPr>
                        <a:t>200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250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9668458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E416D7BB-C2DF-45DE-B39E-E97C83541261}"/>
              </a:ext>
            </a:extLst>
          </p:cNvPr>
          <p:cNvSpPr txBox="1"/>
          <p:nvPr/>
        </p:nvSpPr>
        <p:spPr>
          <a:xfrm>
            <a:off x="1252164" y="2027527"/>
            <a:ext cx="3738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26014C0-B299-4191-B6A7-A1421A2655E8}"/>
              </a:ext>
            </a:extLst>
          </p:cNvPr>
          <p:cNvSpPr txBox="1"/>
          <p:nvPr/>
        </p:nvSpPr>
        <p:spPr>
          <a:xfrm>
            <a:off x="1292238" y="3210290"/>
            <a:ext cx="333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>
                <a:latin typeface="Century Gothic" panose="020B0502020202020204" pitchFamily="34" charset="0"/>
              </a:rPr>
              <a:t>B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B1C2AAA-3D3F-4E71-82D4-8A6DD35A1C54}"/>
              </a:ext>
            </a:extLst>
          </p:cNvPr>
          <p:cNvSpPr txBox="1"/>
          <p:nvPr/>
        </p:nvSpPr>
        <p:spPr>
          <a:xfrm>
            <a:off x="1240942" y="4393052"/>
            <a:ext cx="3850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>
                <a:latin typeface="Century Gothic" panose="020B0502020202020204" pitchFamily="34" charset="0"/>
              </a:rPr>
              <a:t>C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F4076F4-B1F2-4390-95C7-46D5F00F2DA9}"/>
              </a:ext>
            </a:extLst>
          </p:cNvPr>
          <p:cNvSpPr txBox="1"/>
          <p:nvPr/>
        </p:nvSpPr>
        <p:spPr>
          <a:xfrm>
            <a:off x="8451538" y="6001307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Y3</a:t>
            </a:r>
          </a:p>
        </p:txBody>
      </p:sp>
    </p:spTree>
    <p:extLst>
      <p:ext uri="{BB962C8B-B14F-4D97-AF65-F5344CB8AC3E}">
        <p14:creationId xmlns:p14="http://schemas.microsoft.com/office/powerpoint/2010/main" val="9474034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331055F-4D67-47F5-AC6D-537C4FF70C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3040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239B594-6563-4FE2-A617-0CDE788ACB71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Question 1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There are 300ml of liquid in the jug below.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9CBC806-1288-4AA9-9980-BBE4255B0607}"/>
              </a:ext>
            </a:extLst>
          </p:cNvPr>
          <p:cNvSpPr txBox="1"/>
          <p:nvPr/>
        </p:nvSpPr>
        <p:spPr>
          <a:xfrm>
            <a:off x="8451538" y="6001307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Y3</a:t>
            </a:r>
          </a:p>
        </p:txBody>
      </p:sp>
    </p:spTree>
    <p:extLst>
      <p:ext uri="{BB962C8B-B14F-4D97-AF65-F5344CB8AC3E}">
        <p14:creationId xmlns:p14="http://schemas.microsoft.com/office/powerpoint/2010/main" val="39415305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331055F-4D67-47F5-AC6D-537C4FF70C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3040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239B594-6563-4FE2-A617-0CDE788ACB71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Answer 1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There are 300ml of liquid in the jug below.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True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B815BF-104D-4BC1-88B9-C2D564BB3ACD}"/>
              </a:ext>
            </a:extLst>
          </p:cNvPr>
          <p:cNvSpPr txBox="1"/>
          <p:nvPr/>
        </p:nvSpPr>
        <p:spPr>
          <a:xfrm>
            <a:off x="8451538" y="6001307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Y3</a:t>
            </a:r>
          </a:p>
        </p:txBody>
      </p:sp>
    </p:spTree>
    <p:extLst>
      <p:ext uri="{BB962C8B-B14F-4D97-AF65-F5344CB8AC3E}">
        <p14:creationId xmlns:p14="http://schemas.microsoft.com/office/powerpoint/2010/main" val="25475658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FC1B61B-CB3F-4790-9E96-1E006E38CA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030"/>
            <a:ext cx="8913124" cy="63221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0FAC2E6-7A7D-4643-8B84-99A754CAD048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Question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Draw an arrow to show the water level for a volume of 200ml.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043B82-322C-4965-881F-B1D955E0CB33}"/>
              </a:ext>
            </a:extLst>
          </p:cNvPr>
          <p:cNvSpPr txBox="1"/>
          <p:nvPr/>
        </p:nvSpPr>
        <p:spPr>
          <a:xfrm>
            <a:off x="8451538" y="6001307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Y3</a:t>
            </a:r>
          </a:p>
        </p:txBody>
      </p:sp>
    </p:spTree>
    <p:extLst>
      <p:ext uri="{BB962C8B-B14F-4D97-AF65-F5344CB8AC3E}">
        <p14:creationId xmlns:p14="http://schemas.microsoft.com/office/powerpoint/2010/main" val="28701329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FC1B61B-CB3F-4790-9E96-1E006E38CA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030"/>
            <a:ext cx="8913124" cy="63221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0FAC2E6-7A7D-4643-8B84-99A754CAD048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Answer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Draw an arrow to show the water level for a volume of 200ml.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EFC0957A-15F7-43D7-BCD6-B4BB734CB546}"/>
              </a:ext>
            </a:extLst>
          </p:cNvPr>
          <p:cNvCxnSpPr/>
          <p:nvPr/>
        </p:nvCxnSpPr>
        <p:spPr>
          <a:xfrm>
            <a:off x="2782957" y="3542850"/>
            <a:ext cx="1680699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24A22B95-F8F9-4B8A-B744-C4583DD9F4E1}"/>
              </a:ext>
            </a:extLst>
          </p:cNvPr>
          <p:cNvSpPr txBox="1"/>
          <p:nvPr/>
        </p:nvSpPr>
        <p:spPr>
          <a:xfrm>
            <a:off x="8451538" y="6001307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Y3</a:t>
            </a:r>
          </a:p>
        </p:txBody>
      </p:sp>
    </p:spTree>
    <p:extLst>
      <p:ext uri="{BB962C8B-B14F-4D97-AF65-F5344CB8AC3E}">
        <p14:creationId xmlns:p14="http://schemas.microsoft.com/office/powerpoint/2010/main" val="26539885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/>
              </a:rPr>
              <a:t>Question 3</a:t>
            </a:r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volumes to the correct containers.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E56339A-8EFA-4C17-AF65-6B319CD335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4704556"/>
              </p:ext>
            </p:extLst>
          </p:nvPr>
        </p:nvGraphicFramePr>
        <p:xfrm>
          <a:off x="1230249" y="1739695"/>
          <a:ext cx="1201107" cy="276508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54733">
                  <a:extLst>
                    <a:ext uri="{9D8B030D-6E8A-4147-A177-3AD203B41FA5}">
                      <a16:colId xmlns:a16="http://schemas.microsoft.com/office/drawing/2014/main" val="3348667451"/>
                    </a:ext>
                  </a:extLst>
                </a:gridCol>
                <a:gridCol w="223187">
                  <a:extLst>
                    <a:ext uri="{9D8B030D-6E8A-4147-A177-3AD203B41FA5}">
                      <a16:colId xmlns:a16="http://schemas.microsoft.com/office/drawing/2014/main" val="31861885"/>
                    </a:ext>
                  </a:extLst>
                </a:gridCol>
                <a:gridCol w="223187">
                  <a:extLst>
                    <a:ext uri="{9D8B030D-6E8A-4147-A177-3AD203B41FA5}">
                      <a16:colId xmlns:a16="http://schemas.microsoft.com/office/drawing/2014/main" val="2719129178"/>
                    </a:ext>
                  </a:extLst>
                </a:gridCol>
              </a:tblGrid>
              <a:tr h="378830">
                <a:tc rowSpan="2">
                  <a:txBody>
                    <a:bodyPr/>
                    <a:lstStyle/>
                    <a:p>
                      <a:endParaRPr lang="en-GB" sz="3500"/>
                    </a:p>
                  </a:txBody>
                  <a:tcPr marL="100584" marR="100584" marT="50292" marB="50292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3820903"/>
                  </a:ext>
                </a:extLst>
              </a:tr>
              <a:tr h="33933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0773643"/>
                  </a:ext>
                </a:extLst>
              </a:tr>
              <a:tr h="189415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6514118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2512838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FF99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1974402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FF99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0619465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FF99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0828214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FF99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3873897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FF99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9844985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FF99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7B3983D-2188-4818-81A7-817A328C6A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5522917"/>
              </p:ext>
            </p:extLst>
          </p:nvPr>
        </p:nvGraphicFramePr>
        <p:xfrm>
          <a:off x="3198698" y="2007238"/>
          <a:ext cx="2804539" cy="24975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97410">
                  <a:extLst>
                    <a:ext uri="{9D8B030D-6E8A-4147-A177-3AD203B41FA5}">
                      <a16:colId xmlns:a16="http://schemas.microsoft.com/office/drawing/2014/main" val="3348667451"/>
                    </a:ext>
                  </a:extLst>
                </a:gridCol>
                <a:gridCol w="257714">
                  <a:extLst>
                    <a:ext uri="{9D8B030D-6E8A-4147-A177-3AD203B41FA5}">
                      <a16:colId xmlns:a16="http://schemas.microsoft.com/office/drawing/2014/main" val="31861885"/>
                    </a:ext>
                  </a:extLst>
                </a:gridCol>
                <a:gridCol w="649415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699288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6593728"/>
                  </a:ext>
                </a:extLst>
              </a:tr>
              <a:tr h="186478">
                <a:tc row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2512838"/>
                  </a:ext>
                </a:extLst>
              </a:tr>
              <a:tr h="186478">
                <a:tc v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186478">
                <a:tc row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1974402"/>
                  </a:ext>
                </a:extLst>
              </a:tr>
              <a:tr h="166573">
                <a:tc v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0619465"/>
                  </a:ext>
                </a:extLst>
              </a:tr>
              <a:tr h="186478">
                <a:tc row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0828214"/>
                  </a:ext>
                </a:extLst>
              </a:tr>
              <a:tr h="186478">
                <a:tc v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3873897"/>
                  </a:ext>
                </a:extLst>
              </a:tr>
              <a:tr h="186478">
                <a:tc row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9844985"/>
                  </a:ext>
                </a:extLst>
              </a:tr>
              <a:tr h="186478">
                <a:tc v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186478">
                <a:tc row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139853">
                <a:tc v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8492826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B35A6669-56AC-4F63-8C80-C891B8C4F3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2672667"/>
              </p:ext>
            </p:extLst>
          </p:nvPr>
        </p:nvGraphicFramePr>
        <p:xfrm>
          <a:off x="6484894" y="2812336"/>
          <a:ext cx="1670641" cy="169527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72497">
                  <a:extLst>
                    <a:ext uri="{9D8B030D-6E8A-4147-A177-3AD203B41FA5}">
                      <a16:colId xmlns:a16="http://schemas.microsoft.com/office/drawing/2014/main" val="3348667451"/>
                    </a:ext>
                  </a:extLst>
                </a:gridCol>
                <a:gridCol w="598144">
                  <a:extLst>
                    <a:ext uri="{9D8B030D-6E8A-4147-A177-3AD203B41FA5}">
                      <a16:colId xmlns:a16="http://schemas.microsoft.com/office/drawing/2014/main" val="31861885"/>
                    </a:ext>
                  </a:extLst>
                </a:gridCol>
              </a:tblGrid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6187179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2512838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1974402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0619465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0828214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3873897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9844985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6AAA841-0F58-4D9D-BEC7-EF546BC2C9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4868805"/>
              </p:ext>
            </p:extLst>
          </p:nvPr>
        </p:nvGraphicFramePr>
        <p:xfrm>
          <a:off x="1356204" y="1369031"/>
          <a:ext cx="637233" cy="28617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37233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328236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328236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098247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539972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200ml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9856410"/>
                  </a:ext>
                </a:extLst>
              </a:tr>
              <a:tr h="539972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100ml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3708211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430580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F936E090-A620-47A0-91AD-EC66CD417D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0748259"/>
              </p:ext>
            </p:extLst>
          </p:nvPr>
        </p:nvGraphicFramePr>
        <p:xfrm>
          <a:off x="3690274" y="2148491"/>
          <a:ext cx="1414043" cy="220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14043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r"/>
                      <a:endParaRPr lang="en-GB" sz="2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2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4L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985641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2L 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370821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4305809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D0F4B1C6-C9E9-4EAD-8B9B-2477B78C01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4982743"/>
              </p:ext>
            </p:extLst>
          </p:nvPr>
        </p:nvGraphicFramePr>
        <p:xfrm>
          <a:off x="6909172" y="1739695"/>
          <a:ext cx="637233" cy="2520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37233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09824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300 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985641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370821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100ml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4305809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DE3398BC-2A4F-4CE3-ADB0-911A04509C75}"/>
              </a:ext>
            </a:extLst>
          </p:cNvPr>
          <p:cNvSpPr txBox="1"/>
          <p:nvPr/>
        </p:nvSpPr>
        <p:spPr>
          <a:xfrm>
            <a:off x="1621340" y="1281195"/>
            <a:ext cx="3720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AD87FAB-ECB0-4AF0-954A-B3F41CD9963F}"/>
              </a:ext>
            </a:extLst>
          </p:cNvPr>
          <p:cNvSpPr txBox="1"/>
          <p:nvPr/>
        </p:nvSpPr>
        <p:spPr>
          <a:xfrm>
            <a:off x="7125911" y="1281195"/>
            <a:ext cx="3720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>
                <a:latin typeface="Century Gothic" panose="020B0502020202020204" pitchFamily="34" charset="0"/>
              </a:rPr>
              <a:t>C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42EF2C7-708D-4694-809A-E88F1A02345E}"/>
              </a:ext>
            </a:extLst>
          </p:cNvPr>
          <p:cNvSpPr txBox="1"/>
          <p:nvPr/>
        </p:nvSpPr>
        <p:spPr>
          <a:xfrm>
            <a:off x="4270879" y="1281195"/>
            <a:ext cx="3720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>
                <a:latin typeface="Century Gothic" panose="020B0502020202020204" pitchFamily="34" charset="0"/>
              </a:rPr>
              <a:t>B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A8A6286-54EA-4C45-B440-E72719F09030}"/>
              </a:ext>
            </a:extLst>
          </p:cNvPr>
          <p:cNvSpPr/>
          <p:nvPr/>
        </p:nvSpPr>
        <p:spPr>
          <a:xfrm>
            <a:off x="1993437" y="5152364"/>
            <a:ext cx="1285188" cy="61873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>
                <a:solidFill>
                  <a:schemeClr val="tx1"/>
                </a:solidFill>
                <a:latin typeface="Century Gothic"/>
              </a:rPr>
              <a:t>200ml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9173739-93EE-4414-918B-F73BDCE5AD41}"/>
              </a:ext>
            </a:extLst>
          </p:cNvPr>
          <p:cNvSpPr/>
          <p:nvPr/>
        </p:nvSpPr>
        <p:spPr>
          <a:xfrm>
            <a:off x="3921628" y="5152364"/>
            <a:ext cx="1285188" cy="61873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>
                <a:solidFill>
                  <a:schemeClr val="tx1"/>
                </a:solidFill>
                <a:latin typeface="Century Gothic"/>
              </a:rPr>
              <a:t>3L</a:t>
            </a:r>
            <a:r>
              <a:rPr lang="en-GB" sz="2000" b="1">
                <a:latin typeface="Century Gothic"/>
              </a:rPr>
              <a:t>L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0ADE83C-387A-4C0C-BECA-84CDC9FC6D9C}"/>
              </a:ext>
            </a:extLst>
          </p:cNvPr>
          <p:cNvSpPr/>
          <p:nvPr/>
        </p:nvSpPr>
        <p:spPr>
          <a:xfrm>
            <a:off x="5849819" y="5152364"/>
            <a:ext cx="1285188" cy="61873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150m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l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5B9B3FC-1A49-49F2-A557-6F7721668FA0}"/>
              </a:ext>
            </a:extLst>
          </p:cNvPr>
          <p:cNvSpPr txBox="1"/>
          <p:nvPr/>
        </p:nvSpPr>
        <p:spPr>
          <a:xfrm>
            <a:off x="8451538" y="6001307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Y3</a:t>
            </a:r>
          </a:p>
        </p:txBody>
      </p:sp>
    </p:spTree>
    <p:extLst>
      <p:ext uri="{BB962C8B-B14F-4D97-AF65-F5344CB8AC3E}">
        <p14:creationId xmlns:p14="http://schemas.microsoft.com/office/powerpoint/2010/main" val="30176780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/>
              </a:rPr>
              <a:t>Answer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volumes to the correct containers.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E56339A-8EFA-4C17-AF65-6B319CD335B7}"/>
              </a:ext>
            </a:extLst>
          </p:cNvPr>
          <p:cNvGraphicFramePr>
            <a:graphicFrameLocks noGrp="1"/>
          </p:cNvGraphicFramePr>
          <p:nvPr/>
        </p:nvGraphicFramePr>
        <p:xfrm>
          <a:off x="1230249" y="1739695"/>
          <a:ext cx="1201107" cy="276508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54733">
                  <a:extLst>
                    <a:ext uri="{9D8B030D-6E8A-4147-A177-3AD203B41FA5}">
                      <a16:colId xmlns:a16="http://schemas.microsoft.com/office/drawing/2014/main" val="3348667451"/>
                    </a:ext>
                  </a:extLst>
                </a:gridCol>
                <a:gridCol w="223187">
                  <a:extLst>
                    <a:ext uri="{9D8B030D-6E8A-4147-A177-3AD203B41FA5}">
                      <a16:colId xmlns:a16="http://schemas.microsoft.com/office/drawing/2014/main" val="31861885"/>
                    </a:ext>
                  </a:extLst>
                </a:gridCol>
                <a:gridCol w="223187">
                  <a:extLst>
                    <a:ext uri="{9D8B030D-6E8A-4147-A177-3AD203B41FA5}">
                      <a16:colId xmlns:a16="http://schemas.microsoft.com/office/drawing/2014/main" val="2719129178"/>
                    </a:ext>
                  </a:extLst>
                </a:gridCol>
              </a:tblGrid>
              <a:tr h="378830">
                <a:tc rowSpan="2">
                  <a:txBody>
                    <a:bodyPr/>
                    <a:lstStyle/>
                    <a:p>
                      <a:endParaRPr lang="en-GB" sz="3500"/>
                    </a:p>
                  </a:txBody>
                  <a:tcPr marL="100584" marR="100584" marT="50292" marB="50292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3820903"/>
                  </a:ext>
                </a:extLst>
              </a:tr>
              <a:tr h="33933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0773643"/>
                  </a:ext>
                </a:extLst>
              </a:tr>
              <a:tr h="189415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6514118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2512838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FF99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1974402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FF99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0619465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FF99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0828214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FF99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3873897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FF99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9844985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FF99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7B3983D-2188-4818-81A7-817A328C6ACD}"/>
              </a:ext>
            </a:extLst>
          </p:cNvPr>
          <p:cNvGraphicFramePr>
            <a:graphicFrameLocks noGrp="1"/>
          </p:cNvGraphicFramePr>
          <p:nvPr/>
        </p:nvGraphicFramePr>
        <p:xfrm>
          <a:off x="3198698" y="2007238"/>
          <a:ext cx="2804539" cy="24975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97410">
                  <a:extLst>
                    <a:ext uri="{9D8B030D-6E8A-4147-A177-3AD203B41FA5}">
                      <a16:colId xmlns:a16="http://schemas.microsoft.com/office/drawing/2014/main" val="3348667451"/>
                    </a:ext>
                  </a:extLst>
                </a:gridCol>
                <a:gridCol w="257714">
                  <a:extLst>
                    <a:ext uri="{9D8B030D-6E8A-4147-A177-3AD203B41FA5}">
                      <a16:colId xmlns:a16="http://schemas.microsoft.com/office/drawing/2014/main" val="31861885"/>
                    </a:ext>
                  </a:extLst>
                </a:gridCol>
                <a:gridCol w="649415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699288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6593728"/>
                  </a:ext>
                </a:extLst>
              </a:tr>
              <a:tr h="186478">
                <a:tc row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2512838"/>
                  </a:ext>
                </a:extLst>
              </a:tr>
              <a:tr h="186478">
                <a:tc v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186478">
                <a:tc row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1974402"/>
                  </a:ext>
                </a:extLst>
              </a:tr>
              <a:tr h="166573">
                <a:tc v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0619465"/>
                  </a:ext>
                </a:extLst>
              </a:tr>
              <a:tr h="186478">
                <a:tc row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0828214"/>
                  </a:ext>
                </a:extLst>
              </a:tr>
              <a:tr h="186478">
                <a:tc v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3873897"/>
                  </a:ext>
                </a:extLst>
              </a:tr>
              <a:tr h="186478">
                <a:tc row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9844985"/>
                  </a:ext>
                </a:extLst>
              </a:tr>
              <a:tr h="186478">
                <a:tc v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186478">
                <a:tc row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139853">
                <a:tc v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8492826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B35A6669-56AC-4F63-8C80-C891B8C4F33F}"/>
              </a:ext>
            </a:extLst>
          </p:cNvPr>
          <p:cNvGraphicFramePr>
            <a:graphicFrameLocks noGrp="1"/>
          </p:cNvGraphicFramePr>
          <p:nvPr/>
        </p:nvGraphicFramePr>
        <p:xfrm>
          <a:off x="6484894" y="2812336"/>
          <a:ext cx="1670641" cy="169527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72497">
                  <a:extLst>
                    <a:ext uri="{9D8B030D-6E8A-4147-A177-3AD203B41FA5}">
                      <a16:colId xmlns:a16="http://schemas.microsoft.com/office/drawing/2014/main" val="3348667451"/>
                    </a:ext>
                  </a:extLst>
                </a:gridCol>
                <a:gridCol w="598144">
                  <a:extLst>
                    <a:ext uri="{9D8B030D-6E8A-4147-A177-3AD203B41FA5}">
                      <a16:colId xmlns:a16="http://schemas.microsoft.com/office/drawing/2014/main" val="31861885"/>
                    </a:ext>
                  </a:extLst>
                </a:gridCol>
              </a:tblGrid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6187179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2512838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1974402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0619465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0828214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3873897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9844985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6AAA841-0F58-4D9D-BEC7-EF546BC2C9FF}"/>
              </a:ext>
            </a:extLst>
          </p:cNvPr>
          <p:cNvGraphicFramePr>
            <a:graphicFrameLocks noGrp="1"/>
          </p:cNvGraphicFramePr>
          <p:nvPr/>
        </p:nvGraphicFramePr>
        <p:xfrm>
          <a:off x="1356204" y="1369031"/>
          <a:ext cx="637233" cy="28617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37233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328236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328236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098247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539972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200ml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9856410"/>
                  </a:ext>
                </a:extLst>
              </a:tr>
              <a:tr h="539972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100ml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3708211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430580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F936E090-A620-47A0-91AD-EC66CD417D5F}"/>
              </a:ext>
            </a:extLst>
          </p:cNvPr>
          <p:cNvGraphicFramePr>
            <a:graphicFrameLocks noGrp="1"/>
          </p:cNvGraphicFramePr>
          <p:nvPr/>
        </p:nvGraphicFramePr>
        <p:xfrm>
          <a:off x="3690274" y="2148491"/>
          <a:ext cx="1414043" cy="220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14043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r"/>
                      <a:endParaRPr lang="en-GB" sz="2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2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4L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985641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2L 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370821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4305809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D0F4B1C6-C9E9-4EAD-8B9B-2477B78C0152}"/>
              </a:ext>
            </a:extLst>
          </p:cNvPr>
          <p:cNvGraphicFramePr>
            <a:graphicFrameLocks noGrp="1"/>
          </p:cNvGraphicFramePr>
          <p:nvPr/>
        </p:nvGraphicFramePr>
        <p:xfrm>
          <a:off x="6909172" y="1739695"/>
          <a:ext cx="637233" cy="2520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37233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09824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300 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985641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370821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100ml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4305809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DE3398BC-2A4F-4CE3-ADB0-911A04509C75}"/>
              </a:ext>
            </a:extLst>
          </p:cNvPr>
          <p:cNvSpPr txBox="1"/>
          <p:nvPr/>
        </p:nvSpPr>
        <p:spPr>
          <a:xfrm>
            <a:off x="1621340" y="1281195"/>
            <a:ext cx="3720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AD87FAB-ECB0-4AF0-954A-B3F41CD9963F}"/>
              </a:ext>
            </a:extLst>
          </p:cNvPr>
          <p:cNvSpPr txBox="1"/>
          <p:nvPr/>
        </p:nvSpPr>
        <p:spPr>
          <a:xfrm>
            <a:off x="7125911" y="1281195"/>
            <a:ext cx="3720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>
                <a:latin typeface="Century Gothic" panose="020B0502020202020204" pitchFamily="34" charset="0"/>
              </a:rPr>
              <a:t>C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42EF2C7-708D-4694-809A-E88F1A02345E}"/>
              </a:ext>
            </a:extLst>
          </p:cNvPr>
          <p:cNvSpPr txBox="1"/>
          <p:nvPr/>
        </p:nvSpPr>
        <p:spPr>
          <a:xfrm>
            <a:off x="4270879" y="1281195"/>
            <a:ext cx="3720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>
                <a:latin typeface="Century Gothic" panose="020B0502020202020204" pitchFamily="34" charset="0"/>
              </a:rPr>
              <a:t>B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A8A6286-54EA-4C45-B440-E72719F09030}"/>
              </a:ext>
            </a:extLst>
          </p:cNvPr>
          <p:cNvSpPr/>
          <p:nvPr/>
        </p:nvSpPr>
        <p:spPr>
          <a:xfrm>
            <a:off x="1993437" y="5152364"/>
            <a:ext cx="1285188" cy="61873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>
                <a:solidFill>
                  <a:srgbClr val="FF0000"/>
                </a:solidFill>
                <a:latin typeface="Century Gothic" panose="020B0502020202020204" pitchFamily="34" charset="0"/>
              </a:rPr>
              <a:t>200ml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9173739-93EE-4414-918B-F73BDCE5AD41}"/>
              </a:ext>
            </a:extLst>
          </p:cNvPr>
          <p:cNvSpPr/>
          <p:nvPr/>
        </p:nvSpPr>
        <p:spPr>
          <a:xfrm>
            <a:off x="3921628" y="5152364"/>
            <a:ext cx="1285188" cy="61873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>
                <a:solidFill>
                  <a:srgbClr val="FF0000"/>
                </a:solidFill>
                <a:latin typeface="Century Gothic" panose="020B0502020202020204" pitchFamily="34" charset="0"/>
              </a:rPr>
              <a:t>3L</a:t>
            </a:r>
            <a:r>
              <a:rPr lang="en-GB" sz="2000" b="1">
                <a:latin typeface="Century Gothic" panose="020B0502020202020204" pitchFamily="34" charset="0"/>
              </a:rPr>
              <a:t>L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9E0902D-2373-4CB0-9F81-189DDFE8E9C4}"/>
              </a:ext>
            </a:extLst>
          </p:cNvPr>
          <p:cNvCxnSpPr>
            <a:stCxn id="2" idx="0"/>
            <a:endCxn id="10" idx="2"/>
          </p:cNvCxnSpPr>
          <p:nvPr/>
        </p:nvCxnSpPr>
        <p:spPr>
          <a:xfrm flipV="1">
            <a:off x="2636031" y="4507612"/>
            <a:ext cx="4684183" cy="64475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64149CB8-1DD0-4FFC-8B2A-D6C5FB856F71}"/>
              </a:ext>
            </a:extLst>
          </p:cNvPr>
          <p:cNvCxnSpPr>
            <a:cxnSpLocks/>
            <a:stCxn id="21" idx="0"/>
          </p:cNvCxnSpPr>
          <p:nvPr/>
        </p:nvCxnSpPr>
        <p:spPr>
          <a:xfrm flipV="1">
            <a:off x="4564222" y="4491744"/>
            <a:ext cx="0" cy="66062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80AC799D-49F6-4F00-B405-B0D3244D441B}"/>
              </a:ext>
            </a:extLst>
          </p:cNvPr>
          <p:cNvCxnSpPr>
            <a:cxnSpLocks/>
            <a:endCxn id="6" idx="2"/>
          </p:cNvCxnSpPr>
          <p:nvPr/>
        </p:nvCxnSpPr>
        <p:spPr>
          <a:xfrm flipH="1" flipV="1">
            <a:off x="1830802" y="4504776"/>
            <a:ext cx="4661611" cy="64758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E574CA9E-5811-4092-AC4A-10AA02B094F8}"/>
              </a:ext>
            </a:extLst>
          </p:cNvPr>
          <p:cNvSpPr/>
          <p:nvPr/>
        </p:nvSpPr>
        <p:spPr>
          <a:xfrm>
            <a:off x="5849819" y="5152364"/>
            <a:ext cx="1285188" cy="61873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150m</a:t>
            </a:r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l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32B2140-2300-4B44-8DF7-F2FDDC13690F}"/>
              </a:ext>
            </a:extLst>
          </p:cNvPr>
          <p:cNvSpPr txBox="1"/>
          <p:nvPr/>
        </p:nvSpPr>
        <p:spPr>
          <a:xfrm>
            <a:off x="8451538" y="6001307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Y3</a:t>
            </a:r>
          </a:p>
        </p:txBody>
      </p:sp>
    </p:spTree>
    <p:extLst>
      <p:ext uri="{BB962C8B-B14F-4D97-AF65-F5344CB8AC3E}">
        <p14:creationId xmlns:p14="http://schemas.microsoft.com/office/powerpoint/2010/main" val="23979123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Question 4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Which is the odd one out? Explain your answer.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5F702C1-BC81-482F-A996-34E26ABFCF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4645477"/>
              </p:ext>
            </p:extLst>
          </p:nvPr>
        </p:nvGraphicFramePr>
        <p:xfrm>
          <a:off x="1230249" y="1739695"/>
          <a:ext cx="1201107" cy="276508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54733">
                  <a:extLst>
                    <a:ext uri="{9D8B030D-6E8A-4147-A177-3AD203B41FA5}">
                      <a16:colId xmlns:a16="http://schemas.microsoft.com/office/drawing/2014/main" val="3348667451"/>
                    </a:ext>
                  </a:extLst>
                </a:gridCol>
                <a:gridCol w="223187">
                  <a:extLst>
                    <a:ext uri="{9D8B030D-6E8A-4147-A177-3AD203B41FA5}">
                      <a16:colId xmlns:a16="http://schemas.microsoft.com/office/drawing/2014/main" val="31861885"/>
                    </a:ext>
                  </a:extLst>
                </a:gridCol>
                <a:gridCol w="223187">
                  <a:extLst>
                    <a:ext uri="{9D8B030D-6E8A-4147-A177-3AD203B41FA5}">
                      <a16:colId xmlns:a16="http://schemas.microsoft.com/office/drawing/2014/main" val="2719129178"/>
                    </a:ext>
                  </a:extLst>
                </a:gridCol>
              </a:tblGrid>
              <a:tr h="378830">
                <a:tc rowSpan="2">
                  <a:txBody>
                    <a:bodyPr/>
                    <a:lstStyle/>
                    <a:p>
                      <a:endParaRPr lang="en-GB" sz="3500"/>
                    </a:p>
                  </a:txBody>
                  <a:tcPr marL="100584" marR="100584" marT="50292" marB="50292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3820903"/>
                  </a:ext>
                </a:extLst>
              </a:tr>
              <a:tr h="33933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0773643"/>
                  </a:ext>
                </a:extLst>
              </a:tr>
              <a:tr h="189415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6514118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2512838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1974402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0619465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0828214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3873897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9844985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9EE41355-2872-4978-84FD-0B39710A7C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3776777"/>
              </p:ext>
            </p:extLst>
          </p:nvPr>
        </p:nvGraphicFramePr>
        <p:xfrm>
          <a:off x="3198698" y="2007238"/>
          <a:ext cx="2804539" cy="24975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97410">
                  <a:extLst>
                    <a:ext uri="{9D8B030D-6E8A-4147-A177-3AD203B41FA5}">
                      <a16:colId xmlns:a16="http://schemas.microsoft.com/office/drawing/2014/main" val="3348667451"/>
                    </a:ext>
                  </a:extLst>
                </a:gridCol>
                <a:gridCol w="257714">
                  <a:extLst>
                    <a:ext uri="{9D8B030D-6E8A-4147-A177-3AD203B41FA5}">
                      <a16:colId xmlns:a16="http://schemas.microsoft.com/office/drawing/2014/main" val="31861885"/>
                    </a:ext>
                  </a:extLst>
                </a:gridCol>
                <a:gridCol w="649415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699288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6593728"/>
                  </a:ext>
                </a:extLst>
              </a:tr>
              <a:tr h="186478">
                <a:tc row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2512838"/>
                  </a:ext>
                </a:extLst>
              </a:tr>
              <a:tr h="186478">
                <a:tc v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186478">
                <a:tc row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1974402"/>
                  </a:ext>
                </a:extLst>
              </a:tr>
              <a:tr h="166573">
                <a:tc v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0619465"/>
                  </a:ext>
                </a:extLst>
              </a:tr>
              <a:tr h="186478">
                <a:tc row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0828214"/>
                  </a:ext>
                </a:extLst>
              </a:tr>
              <a:tr h="186478">
                <a:tc v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3873897"/>
                  </a:ext>
                </a:extLst>
              </a:tr>
              <a:tr h="186478">
                <a:tc row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9844985"/>
                  </a:ext>
                </a:extLst>
              </a:tr>
              <a:tr h="186478">
                <a:tc v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186478">
                <a:tc row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139853">
                <a:tc v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8492826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91CE667-107B-435D-8749-67EC700941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0077256"/>
              </p:ext>
            </p:extLst>
          </p:nvPr>
        </p:nvGraphicFramePr>
        <p:xfrm>
          <a:off x="6484894" y="2812336"/>
          <a:ext cx="1670641" cy="169527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72497">
                  <a:extLst>
                    <a:ext uri="{9D8B030D-6E8A-4147-A177-3AD203B41FA5}">
                      <a16:colId xmlns:a16="http://schemas.microsoft.com/office/drawing/2014/main" val="3348667451"/>
                    </a:ext>
                  </a:extLst>
                </a:gridCol>
                <a:gridCol w="598144">
                  <a:extLst>
                    <a:ext uri="{9D8B030D-6E8A-4147-A177-3AD203B41FA5}">
                      <a16:colId xmlns:a16="http://schemas.microsoft.com/office/drawing/2014/main" val="31861885"/>
                    </a:ext>
                  </a:extLst>
                </a:gridCol>
              </a:tblGrid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6187179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2512838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1974402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0619465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0828214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3873897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9844985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2FECF7B9-42A7-483C-949D-FE61930682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5719856"/>
              </p:ext>
            </p:extLst>
          </p:nvPr>
        </p:nvGraphicFramePr>
        <p:xfrm>
          <a:off x="1356204" y="1369031"/>
          <a:ext cx="637233" cy="28617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37233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328236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328236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098247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539972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150ml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9856410"/>
                  </a:ext>
                </a:extLst>
              </a:tr>
              <a:tr h="539972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3708211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50ml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4305809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3E03989-AA5C-4BB1-8D38-482F7777A5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1586051"/>
              </p:ext>
            </p:extLst>
          </p:nvPr>
        </p:nvGraphicFramePr>
        <p:xfrm>
          <a:off x="3690274" y="2148491"/>
          <a:ext cx="1414043" cy="220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14043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r"/>
                      <a:endParaRPr lang="en-GB" sz="2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2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400ml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985641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200ml 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370821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4305809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5599AAD0-6806-44C2-BAFA-DBC98B59D4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9505613"/>
              </p:ext>
            </p:extLst>
          </p:nvPr>
        </p:nvGraphicFramePr>
        <p:xfrm>
          <a:off x="6909172" y="1739695"/>
          <a:ext cx="637233" cy="2520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37233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09824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300 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985641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370821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100ml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4305809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08F84376-68FC-42A6-A5C5-4DDF02C310BC}"/>
              </a:ext>
            </a:extLst>
          </p:cNvPr>
          <p:cNvSpPr txBox="1"/>
          <p:nvPr/>
        </p:nvSpPr>
        <p:spPr>
          <a:xfrm>
            <a:off x="1621340" y="1281195"/>
            <a:ext cx="3720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E771ECE-1A42-4EE2-A666-42658A2DF25B}"/>
              </a:ext>
            </a:extLst>
          </p:cNvPr>
          <p:cNvSpPr txBox="1"/>
          <p:nvPr/>
        </p:nvSpPr>
        <p:spPr>
          <a:xfrm>
            <a:off x="7125911" y="1281195"/>
            <a:ext cx="3720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>
                <a:latin typeface="Century Gothic" panose="020B0502020202020204" pitchFamily="34" charset="0"/>
              </a:rPr>
              <a:t>C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7EADD2F-302B-4408-87E7-79DAD79DDA96}"/>
              </a:ext>
            </a:extLst>
          </p:cNvPr>
          <p:cNvSpPr txBox="1"/>
          <p:nvPr/>
        </p:nvSpPr>
        <p:spPr>
          <a:xfrm>
            <a:off x="4270879" y="1281195"/>
            <a:ext cx="3720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>
                <a:latin typeface="Century Gothic" panose="020B0502020202020204" pitchFamily="34" charset="0"/>
              </a:rPr>
              <a:t>B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5613759-FA8E-4F00-B78D-CF1FDF0EDF5C}"/>
              </a:ext>
            </a:extLst>
          </p:cNvPr>
          <p:cNvSpPr txBox="1"/>
          <p:nvPr/>
        </p:nvSpPr>
        <p:spPr>
          <a:xfrm>
            <a:off x="8451538" y="6001307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Y3</a:t>
            </a:r>
          </a:p>
        </p:txBody>
      </p:sp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Answer 4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Which is the odd one out? Explain your answer.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 is the odd one out because the volume of liquid in both A and C is 200ml but the volume in C id 150ml.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5F702C1-BC81-482F-A996-34E26ABFCF4A}"/>
              </a:ext>
            </a:extLst>
          </p:cNvPr>
          <p:cNvGraphicFramePr>
            <a:graphicFrameLocks noGrp="1"/>
          </p:cNvGraphicFramePr>
          <p:nvPr/>
        </p:nvGraphicFramePr>
        <p:xfrm>
          <a:off x="1230249" y="1739695"/>
          <a:ext cx="1201107" cy="276508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54733">
                  <a:extLst>
                    <a:ext uri="{9D8B030D-6E8A-4147-A177-3AD203B41FA5}">
                      <a16:colId xmlns:a16="http://schemas.microsoft.com/office/drawing/2014/main" val="3348667451"/>
                    </a:ext>
                  </a:extLst>
                </a:gridCol>
                <a:gridCol w="223187">
                  <a:extLst>
                    <a:ext uri="{9D8B030D-6E8A-4147-A177-3AD203B41FA5}">
                      <a16:colId xmlns:a16="http://schemas.microsoft.com/office/drawing/2014/main" val="31861885"/>
                    </a:ext>
                  </a:extLst>
                </a:gridCol>
                <a:gridCol w="223187">
                  <a:extLst>
                    <a:ext uri="{9D8B030D-6E8A-4147-A177-3AD203B41FA5}">
                      <a16:colId xmlns:a16="http://schemas.microsoft.com/office/drawing/2014/main" val="2719129178"/>
                    </a:ext>
                  </a:extLst>
                </a:gridCol>
              </a:tblGrid>
              <a:tr h="378830">
                <a:tc rowSpan="2">
                  <a:txBody>
                    <a:bodyPr/>
                    <a:lstStyle/>
                    <a:p>
                      <a:endParaRPr lang="en-GB" sz="3500"/>
                    </a:p>
                  </a:txBody>
                  <a:tcPr marL="100584" marR="100584" marT="50292" marB="50292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3820903"/>
                  </a:ext>
                </a:extLst>
              </a:tr>
              <a:tr h="33933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0773643"/>
                  </a:ext>
                </a:extLst>
              </a:tr>
              <a:tr h="189415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6514118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2512838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1974402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0619465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0828214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3873897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9844985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9EE41355-2872-4978-84FD-0B39710A7CF4}"/>
              </a:ext>
            </a:extLst>
          </p:cNvPr>
          <p:cNvGraphicFramePr>
            <a:graphicFrameLocks noGrp="1"/>
          </p:cNvGraphicFramePr>
          <p:nvPr/>
        </p:nvGraphicFramePr>
        <p:xfrm>
          <a:off x="3198698" y="2007238"/>
          <a:ext cx="2804539" cy="24975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97410">
                  <a:extLst>
                    <a:ext uri="{9D8B030D-6E8A-4147-A177-3AD203B41FA5}">
                      <a16:colId xmlns:a16="http://schemas.microsoft.com/office/drawing/2014/main" val="3348667451"/>
                    </a:ext>
                  </a:extLst>
                </a:gridCol>
                <a:gridCol w="257714">
                  <a:extLst>
                    <a:ext uri="{9D8B030D-6E8A-4147-A177-3AD203B41FA5}">
                      <a16:colId xmlns:a16="http://schemas.microsoft.com/office/drawing/2014/main" val="31861885"/>
                    </a:ext>
                  </a:extLst>
                </a:gridCol>
                <a:gridCol w="649415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699288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6593728"/>
                  </a:ext>
                </a:extLst>
              </a:tr>
              <a:tr h="186478">
                <a:tc row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2512838"/>
                  </a:ext>
                </a:extLst>
              </a:tr>
              <a:tr h="186478">
                <a:tc v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186478">
                <a:tc row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1974402"/>
                  </a:ext>
                </a:extLst>
              </a:tr>
              <a:tr h="166573">
                <a:tc v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0619465"/>
                  </a:ext>
                </a:extLst>
              </a:tr>
              <a:tr h="186478">
                <a:tc row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0828214"/>
                  </a:ext>
                </a:extLst>
              </a:tr>
              <a:tr h="186478">
                <a:tc v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3873897"/>
                  </a:ext>
                </a:extLst>
              </a:tr>
              <a:tr h="186478">
                <a:tc row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9844985"/>
                  </a:ext>
                </a:extLst>
              </a:tr>
              <a:tr h="186478">
                <a:tc v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186478">
                <a:tc row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139853">
                <a:tc v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8492826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91CE667-107B-435D-8749-67EC700941B2}"/>
              </a:ext>
            </a:extLst>
          </p:cNvPr>
          <p:cNvGraphicFramePr>
            <a:graphicFrameLocks noGrp="1"/>
          </p:cNvGraphicFramePr>
          <p:nvPr/>
        </p:nvGraphicFramePr>
        <p:xfrm>
          <a:off x="6484894" y="2812336"/>
          <a:ext cx="1670641" cy="169527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72497">
                  <a:extLst>
                    <a:ext uri="{9D8B030D-6E8A-4147-A177-3AD203B41FA5}">
                      <a16:colId xmlns:a16="http://schemas.microsoft.com/office/drawing/2014/main" val="3348667451"/>
                    </a:ext>
                  </a:extLst>
                </a:gridCol>
                <a:gridCol w="598144">
                  <a:extLst>
                    <a:ext uri="{9D8B030D-6E8A-4147-A177-3AD203B41FA5}">
                      <a16:colId xmlns:a16="http://schemas.microsoft.com/office/drawing/2014/main" val="31861885"/>
                    </a:ext>
                  </a:extLst>
                </a:gridCol>
              </a:tblGrid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6187179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2512838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1974402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0619465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0828214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3873897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9844985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2FECF7B9-42A7-483C-949D-FE61930682CA}"/>
              </a:ext>
            </a:extLst>
          </p:cNvPr>
          <p:cNvGraphicFramePr>
            <a:graphicFrameLocks noGrp="1"/>
          </p:cNvGraphicFramePr>
          <p:nvPr/>
        </p:nvGraphicFramePr>
        <p:xfrm>
          <a:off x="1356204" y="1369031"/>
          <a:ext cx="637233" cy="28617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37233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328236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328236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098247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539972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150ml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9856410"/>
                  </a:ext>
                </a:extLst>
              </a:tr>
              <a:tr h="539972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3708211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50ml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4305809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3E03989-AA5C-4BB1-8D38-482F7777A5D2}"/>
              </a:ext>
            </a:extLst>
          </p:cNvPr>
          <p:cNvGraphicFramePr>
            <a:graphicFrameLocks noGrp="1"/>
          </p:cNvGraphicFramePr>
          <p:nvPr/>
        </p:nvGraphicFramePr>
        <p:xfrm>
          <a:off x="3690274" y="2148491"/>
          <a:ext cx="1414043" cy="220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14043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r"/>
                      <a:endParaRPr lang="en-GB" sz="2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2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400ml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985641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200ml 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370821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4305809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5599AAD0-6806-44C2-BAFA-DBC98B59D43C}"/>
              </a:ext>
            </a:extLst>
          </p:cNvPr>
          <p:cNvGraphicFramePr>
            <a:graphicFrameLocks noGrp="1"/>
          </p:cNvGraphicFramePr>
          <p:nvPr/>
        </p:nvGraphicFramePr>
        <p:xfrm>
          <a:off x="6909172" y="1739695"/>
          <a:ext cx="637233" cy="2520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37233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09824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300 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985641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endParaRPr lang="en-GB" sz="17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370821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100ml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4305809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08F84376-68FC-42A6-A5C5-4DDF02C310BC}"/>
              </a:ext>
            </a:extLst>
          </p:cNvPr>
          <p:cNvSpPr txBox="1"/>
          <p:nvPr/>
        </p:nvSpPr>
        <p:spPr>
          <a:xfrm>
            <a:off x="1621340" y="1281195"/>
            <a:ext cx="3720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E771ECE-1A42-4EE2-A666-42658A2DF25B}"/>
              </a:ext>
            </a:extLst>
          </p:cNvPr>
          <p:cNvSpPr txBox="1"/>
          <p:nvPr/>
        </p:nvSpPr>
        <p:spPr>
          <a:xfrm>
            <a:off x="7125911" y="1281195"/>
            <a:ext cx="3720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>
                <a:latin typeface="Century Gothic" panose="020B0502020202020204" pitchFamily="34" charset="0"/>
              </a:rPr>
              <a:t>C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7EADD2F-302B-4408-87E7-79DAD79DDA96}"/>
              </a:ext>
            </a:extLst>
          </p:cNvPr>
          <p:cNvSpPr txBox="1"/>
          <p:nvPr/>
        </p:nvSpPr>
        <p:spPr>
          <a:xfrm>
            <a:off x="4270879" y="1281195"/>
            <a:ext cx="3720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>
                <a:latin typeface="Century Gothic" panose="020B0502020202020204" pitchFamily="34" charset="0"/>
              </a:rPr>
              <a:t>B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BD9047F-84E1-420B-9E65-26617F0B8EA6}"/>
              </a:ext>
            </a:extLst>
          </p:cNvPr>
          <p:cNvSpPr txBox="1"/>
          <p:nvPr/>
        </p:nvSpPr>
        <p:spPr>
          <a:xfrm>
            <a:off x="8451538" y="6001307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Y3</a:t>
            </a:r>
          </a:p>
        </p:txBody>
      </p:sp>
    </p:spTree>
    <p:extLst>
      <p:ext uri="{BB962C8B-B14F-4D97-AF65-F5344CB8AC3E}">
        <p14:creationId xmlns:p14="http://schemas.microsoft.com/office/powerpoint/2010/main" val="39741473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1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C8BFD1E-6B72-4466-859B-209F872F4B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3040"/>
            <a:ext cx="8913124" cy="63221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0FED96E9-9972-4DA2-9E87-192204C4E69A}"/>
              </a:ext>
            </a:extLst>
          </p:cNvPr>
          <p:cNvSpPr/>
          <p:nvPr/>
        </p:nvSpPr>
        <p:spPr>
          <a:xfrm>
            <a:off x="275304" y="266589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Question 5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Tom has poured water into the measuring jug below.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volume is more 50ml than but less than 300ml.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water could he have?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arrows to label 3 possible answers.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DEF69A8-18C1-4333-B196-F5DF96802BC1}"/>
              </a:ext>
            </a:extLst>
          </p:cNvPr>
          <p:cNvSpPr txBox="1"/>
          <p:nvPr/>
        </p:nvSpPr>
        <p:spPr>
          <a:xfrm>
            <a:off x="8451538" y="6001307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Y3</a:t>
            </a:r>
          </a:p>
        </p:txBody>
      </p:sp>
    </p:spTree>
    <p:extLst>
      <p:ext uri="{BB962C8B-B14F-4D97-AF65-F5344CB8AC3E}">
        <p14:creationId xmlns:p14="http://schemas.microsoft.com/office/powerpoint/2010/main" val="33077854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1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C8BFD1E-6B72-4466-859B-209F872F4B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3040"/>
            <a:ext cx="8913124" cy="63221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0FED96E9-9972-4DA2-9E87-192204C4E69A}"/>
              </a:ext>
            </a:extLst>
          </p:cNvPr>
          <p:cNvSpPr/>
          <p:nvPr/>
        </p:nvSpPr>
        <p:spPr>
          <a:xfrm>
            <a:off x="275304" y="266589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Answer 5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Tom has poured water into the measuring jug below.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volume is more 50ml than but less than 300ml.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water could he have?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arrows to label 3 possible answers.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AFA8B2D9-CC7B-480C-A323-F826DC057305}"/>
              </a:ext>
            </a:extLst>
          </p:cNvPr>
          <p:cNvCxnSpPr/>
          <p:nvPr/>
        </p:nvCxnSpPr>
        <p:spPr>
          <a:xfrm>
            <a:off x="2782957" y="3927159"/>
            <a:ext cx="1680699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F6E8C28E-0FC6-4891-8B43-ADB035A44198}"/>
              </a:ext>
            </a:extLst>
          </p:cNvPr>
          <p:cNvCxnSpPr/>
          <p:nvPr/>
        </p:nvCxnSpPr>
        <p:spPr>
          <a:xfrm>
            <a:off x="2782957" y="2965174"/>
            <a:ext cx="1680699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689D066E-85C8-4604-B34E-5A7D349B7441}"/>
              </a:ext>
            </a:extLst>
          </p:cNvPr>
          <p:cNvCxnSpPr/>
          <p:nvPr/>
        </p:nvCxnSpPr>
        <p:spPr>
          <a:xfrm>
            <a:off x="2782957" y="2476047"/>
            <a:ext cx="1680699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1068F0F3-991B-41B7-9DD1-36868B1E74CE}"/>
              </a:ext>
            </a:extLst>
          </p:cNvPr>
          <p:cNvSpPr txBox="1"/>
          <p:nvPr/>
        </p:nvSpPr>
        <p:spPr>
          <a:xfrm>
            <a:off x="1693640" y="3711715"/>
            <a:ext cx="99257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100ml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0FFBDB-40A9-4608-9C1B-C5A4B46A5F6A}"/>
              </a:ext>
            </a:extLst>
          </p:cNvPr>
          <p:cNvSpPr txBox="1"/>
          <p:nvPr/>
        </p:nvSpPr>
        <p:spPr>
          <a:xfrm>
            <a:off x="1693640" y="2761356"/>
            <a:ext cx="99257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b="1">
                <a:solidFill>
                  <a:srgbClr val="FF0000"/>
                </a:solidFill>
                <a:latin typeface="Century Gothic" panose="020B0502020202020204" pitchFamily="34" charset="0"/>
              </a:rPr>
              <a:t>200ml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7406260-E04B-4B5F-B6A7-1631D84DBB63}"/>
              </a:ext>
            </a:extLst>
          </p:cNvPr>
          <p:cNvSpPr txBox="1"/>
          <p:nvPr/>
        </p:nvSpPr>
        <p:spPr>
          <a:xfrm>
            <a:off x="1693640" y="2260603"/>
            <a:ext cx="99257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b="1">
                <a:solidFill>
                  <a:srgbClr val="FF0000"/>
                </a:solidFill>
                <a:latin typeface="Century Gothic" panose="020B0502020202020204" pitchFamily="34" charset="0"/>
              </a:rPr>
              <a:t>250ml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CDF4CCD-B94C-4530-BC37-0924CF2C1C44}"/>
              </a:ext>
            </a:extLst>
          </p:cNvPr>
          <p:cNvSpPr txBox="1"/>
          <p:nvPr/>
        </p:nvSpPr>
        <p:spPr>
          <a:xfrm>
            <a:off x="8451538" y="6001307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Y3</a:t>
            </a:r>
          </a:p>
        </p:txBody>
      </p:sp>
    </p:spTree>
    <p:extLst>
      <p:ext uri="{BB962C8B-B14F-4D97-AF65-F5344CB8AC3E}">
        <p14:creationId xmlns:p14="http://schemas.microsoft.com/office/powerpoint/2010/main" val="25640388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0B8A230-4992-497B-BB85-E62AB2F575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030"/>
            <a:ext cx="8913124" cy="6322100"/>
          </a:xfrm>
          <a:prstGeom prst="rect">
            <a:avLst/>
          </a:prstGeom>
        </p:spPr>
      </p:pic>
      <p:sp>
        <p:nvSpPr>
          <p:cNvPr id="13" name="Rounded Rectangular Callout 137">
            <a:extLst>
              <a:ext uri="{FF2B5EF4-FFF2-40B4-BE49-F238E27FC236}">
                <a16:creationId xmlns:a16="http://schemas.microsoft.com/office/drawing/2014/main" id="{FB66437B-CC6B-4EE4-BD90-E2629701FC1A}"/>
              </a:ext>
            </a:extLst>
          </p:cNvPr>
          <p:cNvSpPr/>
          <p:nvPr/>
        </p:nvSpPr>
        <p:spPr>
          <a:xfrm>
            <a:off x="2376128" y="1605475"/>
            <a:ext cx="2326302" cy="1112026"/>
          </a:xfrm>
          <a:prstGeom prst="wedgeRoundRectCallout">
            <a:avLst>
              <a:gd name="adj1" fmla="val -40044"/>
              <a:gd name="adj2" fmla="val 6513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200ml of liquid in my container.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46A94719-6929-481B-AACD-D12D3CE53335}"/>
              </a:ext>
            </a:extLst>
          </p:cNvPr>
          <p:cNvGraphicFramePr>
            <a:graphicFrameLocks noGrp="1"/>
          </p:cNvGraphicFramePr>
          <p:nvPr/>
        </p:nvGraphicFramePr>
        <p:xfrm>
          <a:off x="5102618" y="2571310"/>
          <a:ext cx="2910384" cy="2178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55780">
                  <a:extLst>
                    <a:ext uri="{9D8B030D-6E8A-4147-A177-3AD203B41FA5}">
                      <a16:colId xmlns:a16="http://schemas.microsoft.com/office/drawing/2014/main" val="3348667451"/>
                    </a:ext>
                  </a:extLst>
                </a:gridCol>
                <a:gridCol w="986241">
                  <a:extLst>
                    <a:ext uri="{9D8B030D-6E8A-4147-A177-3AD203B41FA5}">
                      <a16:colId xmlns:a16="http://schemas.microsoft.com/office/drawing/2014/main" val="31861885"/>
                    </a:ext>
                  </a:extLst>
                </a:gridCol>
                <a:gridCol w="68363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198000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6593728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2512838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1974402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0619465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0828214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3873897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9844985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8492826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F0B6FDEE-8435-48AC-A1A2-8D3E65A97974}"/>
              </a:ext>
            </a:extLst>
          </p:cNvPr>
          <p:cNvGraphicFramePr>
            <a:graphicFrameLocks noGrp="1"/>
          </p:cNvGraphicFramePr>
          <p:nvPr/>
        </p:nvGraphicFramePr>
        <p:xfrm>
          <a:off x="6003233" y="2161488"/>
          <a:ext cx="892090" cy="237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92090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1800" b="1">
                          <a:latin typeface="Century Gothic" panose="020B0502020202020204" pitchFamily="34" charset="0"/>
                        </a:rPr>
                        <a:t>250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1800" b="1">
                          <a:latin typeface="Century Gothic" panose="020B0502020202020204" pitchFamily="34" charset="0"/>
                        </a:rPr>
                        <a:t>150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985641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370821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50ml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4305809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6222768C-4E22-4F68-BF76-017250AEC4A9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/>
              </a:rPr>
              <a:t>Question 6</a:t>
            </a:r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Aisha correct? Explain your answer.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16D83F-0700-4579-B6F5-73119AA56987}"/>
              </a:ext>
            </a:extLst>
          </p:cNvPr>
          <p:cNvSpPr txBox="1"/>
          <p:nvPr/>
        </p:nvSpPr>
        <p:spPr>
          <a:xfrm>
            <a:off x="8451538" y="6001307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Y3</a:t>
            </a:r>
          </a:p>
        </p:txBody>
      </p:sp>
    </p:spTree>
    <p:extLst>
      <p:ext uri="{BB962C8B-B14F-4D97-AF65-F5344CB8AC3E}">
        <p14:creationId xmlns:p14="http://schemas.microsoft.com/office/powerpoint/2010/main" val="35503511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0B8A230-4992-497B-BB85-E62AB2F575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030"/>
            <a:ext cx="8913124" cy="6322100"/>
          </a:xfrm>
          <a:prstGeom prst="rect">
            <a:avLst/>
          </a:prstGeom>
        </p:spPr>
      </p:pic>
      <p:sp>
        <p:nvSpPr>
          <p:cNvPr id="13" name="Rounded Rectangular Callout 137">
            <a:extLst>
              <a:ext uri="{FF2B5EF4-FFF2-40B4-BE49-F238E27FC236}">
                <a16:creationId xmlns:a16="http://schemas.microsoft.com/office/drawing/2014/main" id="{FB66437B-CC6B-4EE4-BD90-E2629701FC1A}"/>
              </a:ext>
            </a:extLst>
          </p:cNvPr>
          <p:cNvSpPr/>
          <p:nvPr/>
        </p:nvSpPr>
        <p:spPr>
          <a:xfrm>
            <a:off x="2376128" y="1605475"/>
            <a:ext cx="2326302" cy="1112026"/>
          </a:xfrm>
          <a:prstGeom prst="wedgeRoundRectCallout">
            <a:avLst>
              <a:gd name="adj1" fmla="val -40044"/>
              <a:gd name="adj2" fmla="val 6513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200ml of liquid in my container.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46A94719-6929-481B-AACD-D12D3CE53335}"/>
              </a:ext>
            </a:extLst>
          </p:cNvPr>
          <p:cNvGraphicFramePr>
            <a:graphicFrameLocks noGrp="1"/>
          </p:cNvGraphicFramePr>
          <p:nvPr/>
        </p:nvGraphicFramePr>
        <p:xfrm>
          <a:off x="5102618" y="2571310"/>
          <a:ext cx="2910384" cy="2178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55780">
                  <a:extLst>
                    <a:ext uri="{9D8B030D-6E8A-4147-A177-3AD203B41FA5}">
                      <a16:colId xmlns:a16="http://schemas.microsoft.com/office/drawing/2014/main" val="3348667451"/>
                    </a:ext>
                  </a:extLst>
                </a:gridCol>
                <a:gridCol w="986241">
                  <a:extLst>
                    <a:ext uri="{9D8B030D-6E8A-4147-A177-3AD203B41FA5}">
                      <a16:colId xmlns:a16="http://schemas.microsoft.com/office/drawing/2014/main" val="31861885"/>
                    </a:ext>
                  </a:extLst>
                </a:gridCol>
                <a:gridCol w="68363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198000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6593728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2512838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1974402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0619465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0828214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3873897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9844985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8492826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F0B6FDEE-8435-48AC-A1A2-8D3E65A97974}"/>
              </a:ext>
            </a:extLst>
          </p:cNvPr>
          <p:cNvGraphicFramePr>
            <a:graphicFrameLocks noGrp="1"/>
          </p:cNvGraphicFramePr>
          <p:nvPr/>
        </p:nvGraphicFramePr>
        <p:xfrm>
          <a:off x="6003233" y="2161488"/>
          <a:ext cx="892090" cy="237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92090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1800" b="1">
                          <a:latin typeface="Century Gothic" panose="020B0502020202020204" pitchFamily="34" charset="0"/>
                        </a:rPr>
                        <a:t>250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1800" b="1">
                          <a:latin typeface="Century Gothic" panose="020B0502020202020204" pitchFamily="34" charset="0"/>
                        </a:rPr>
                        <a:t>150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985641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370821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1800" b="1">
                          <a:latin typeface="Century Gothic" panose="020B0502020202020204" pitchFamily="34" charset="0"/>
                        </a:rPr>
                        <a:t>50ml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4305809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6222768C-4E22-4F68-BF76-017250AEC4A9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/>
              </a:rPr>
              <a:t>Answer 6</a:t>
            </a:r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Aisha correct? Explain your answer.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Alisha is correct because the scale is in increments of 50ml. The water level is between 150ml and 250ml so the volume of the liquid is 200ml.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C305DE-A590-4D77-B6F0-7CDCFC8E252E}"/>
              </a:ext>
            </a:extLst>
          </p:cNvPr>
          <p:cNvSpPr txBox="1"/>
          <p:nvPr/>
        </p:nvSpPr>
        <p:spPr>
          <a:xfrm>
            <a:off x="8451538" y="6001307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Y3</a:t>
            </a:r>
          </a:p>
        </p:txBody>
      </p:sp>
    </p:spTree>
    <p:extLst>
      <p:ext uri="{BB962C8B-B14F-4D97-AF65-F5344CB8AC3E}">
        <p14:creationId xmlns:p14="http://schemas.microsoft.com/office/powerpoint/2010/main" val="4881485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9" ma:contentTypeDescription="Create a new document." ma:contentTypeScope="" ma:versionID="066ddb0580c6cb957c158bf950613a88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b6edf0ecd0c2312d28fd762618f18263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DA7C4D5-6B34-48D1-ACAD-1AE9B32FC27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44f90-c7b6-48d0-aae5-f5e9e48cc3df"/>
    <ds:schemaRef ds:uri="5c7a0828-c5e4-45f8-a074-18a8fdc88e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schemas.microsoft.com/office/infopath/2007/PartnerControls"/>
    <ds:schemaRef ds:uri="86144f90-c7b6-48d0-aae5-f5e9e48cc3df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5c7a0828-c5e4-45f8-a074-18a8fdc88ec6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</TotalTime>
  <Words>617</Words>
  <Application>Microsoft Macintosh PowerPoint</Application>
  <PresentationFormat>On-screen Show (4:3)</PresentationFormat>
  <Paragraphs>322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clare cobb</cp:lastModifiedBy>
  <cp:revision>11</cp:revision>
  <dcterms:created xsi:type="dcterms:W3CDTF">2018-03-17T10:08:43Z</dcterms:created>
  <dcterms:modified xsi:type="dcterms:W3CDTF">2020-05-13T08:17:26Z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0x0101002E2B28500E97074E9232E002F87A0DA8</vt:lpwstr>
  </property>
  <property fmtid="{D5CDD505-2E9C-101B-9397-08002B2CF9AE}" pid="3" name="TaxKeyword">
    <vt:lpwstr/>
  </property>
  <property fmtid="{D5CDD505-2E9C-101B-9397-08002B2CF9AE}" pid="4" name="AuthorIds_UIVersion_19456">
    <vt:lpwstr>268</vt:lpwstr>
  </property>
</Properties>
</file>