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525EF6-477F-4C71-A337-99B158041CC7}" type="datetimeFigureOut">
              <a:rPr lang="en-GB" smtClean="0"/>
              <a:pPr/>
              <a:t>03/10/2020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A2FBAE-C83F-48CF-9A58-28D837AF2FE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525EF6-477F-4C71-A337-99B158041CC7}" type="datetimeFigureOut">
              <a:rPr lang="en-GB" smtClean="0"/>
              <a:pPr/>
              <a:t>03/10/2020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A2FBAE-C83F-48CF-9A58-28D837AF2FE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astexplorers.org.uk/villag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normAutofit/>
          </a:bodyPr>
          <a:lstStyle/>
          <a:p>
            <a:r>
              <a:rPr lang="en-GB" sz="5400" dirty="0" smtClean="0">
                <a:effectLst>
                  <a:outerShdw blurRad="38100" dist="38100" dir="2700000" algn="tl">
                    <a:srgbClr val="000000">
                      <a:alpha val="43137"/>
                    </a:srgbClr>
                  </a:outerShdw>
                </a:effectLst>
                <a:latin typeface="Comic Sans MS" pitchFamily="66" charset="0"/>
              </a:rPr>
              <a:t>Village life</a:t>
            </a:r>
            <a:endParaRPr lang="en-GB" sz="5400" dirty="0">
              <a:effectLst>
                <a:outerShdw blurRad="38100" dist="38100" dir="2700000" algn="tl">
                  <a:srgbClr val="000000">
                    <a:alpha val="43137"/>
                  </a:srgbClr>
                </a:outerShdw>
              </a:effectLst>
              <a:latin typeface="Comic Sans MS" pitchFamily="66" charset="0"/>
            </a:endParaRPr>
          </a:p>
        </p:txBody>
      </p:sp>
      <p:sp>
        <p:nvSpPr>
          <p:cNvPr id="3" name="Subtitle 2"/>
          <p:cNvSpPr>
            <a:spLocks noGrp="1"/>
          </p:cNvSpPr>
          <p:nvPr>
            <p:ph type="subTitle" idx="1"/>
          </p:nvPr>
        </p:nvSpPr>
        <p:spPr>
          <a:xfrm>
            <a:off x="1403648" y="4581128"/>
            <a:ext cx="6400800" cy="1752600"/>
          </a:xfrm>
        </p:spPr>
        <p:txBody>
          <a:bodyPr/>
          <a:lstStyle/>
          <a:p>
            <a:r>
              <a:rPr lang="en-GB" dirty="0" smtClean="0">
                <a:solidFill>
                  <a:schemeClr val="tx1"/>
                </a:solidFill>
                <a:latin typeface="Comic Sans MS" pitchFamily="66" charset="0"/>
              </a:rPr>
              <a:t>WALT: understand where and how the Anglo-Saxons lived.</a:t>
            </a:r>
            <a:endParaRPr lang="en-GB" dirty="0">
              <a:solidFill>
                <a:schemeClr val="tx1"/>
              </a:solidFill>
              <a:latin typeface="Comic Sans MS" pitchFamily="66" charset="0"/>
            </a:endParaRPr>
          </a:p>
        </p:txBody>
      </p:sp>
      <p:pic>
        <p:nvPicPr>
          <p:cNvPr id="11266" name="Picture 2" descr="http://www.suffolktouristguide.com/STG-TTD-Stow-Village.jpg"/>
          <p:cNvPicPr>
            <a:picLocks noChangeAspect="1" noChangeArrowheads="1"/>
          </p:cNvPicPr>
          <p:nvPr/>
        </p:nvPicPr>
        <p:blipFill>
          <a:blip r:embed="rId2" cstate="print"/>
          <a:srcRect/>
          <a:stretch>
            <a:fillRect/>
          </a:stretch>
        </p:blipFill>
        <p:spPr bwMode="auto">
          <a:xfrm>
            <a:off x="0" y="1556792"/>
            <a:ext cx="2857500" cy="21717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1268" name="Picture 4" descr="http://upload.wikimedia.org/wikipedia/commons/2/20/Anglo-Saxon_village_at_West_Stow_-_geograph.org.uk_-_40260.jpg"/>
          <p:cNvPicPr>
            <a:picLocks noChangeAspect="1" noChangeArrowheads="1"/>
          </p:cNvPicPr>
          <p:nvPr/>
        </p:nvPicPr>
        <p:blipFill>
          <a:blip r:embed="rId3" cstate="print"/>
          <a:srcRect/>
          <a:stretch>
            <a:fillRect/>
          </a:stretch>
        </p:blipFill>
        <p:spPr bwMode="auto">
          <a:xfrm>
            <a:off x="5903640" y="1700808"/>
            <a:ext cx="3240360" cy="216192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1270" name="Picture 6" descr="http://3.bp.blogspot.com/_ZaI455wX7WE/S7T4mVwfTdI/AAAAAAAABI0/znH21sjMomM/s1600/as_anglo-saxon_hall.jpg"/>
          <p:cNvPicPr>
            <a:picLocks noChangeAspect="1" noChangeArrowheads="1"/>
          </p:cNvPicPr>
          <p:nvPr/>
        </p:nvPicPr>
        <p:blipFill>
          <a:blip r:embed="rId4" cstate="print"/>
          <a:srcRect/>
          <a:stretch>
            <a:fillRect/>
          </a:stretch>
        </p:blipFill>
        <p:spPr bwMode="auto">
          <a:xfrm>
            <a:off x="2771800" y="1556792"/>
            <a:ext cx="3240360" cy="24302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latin typeface="Comic Sans MS" pitchFamily="66" charset="0"/>
              </a:rPr>
              <a:t>Everyday life…</a:t>
            </a:r>
            <a:endParaRPr lang="en-GB" dirty="0">
              <a:effectLst>
                <a:outerShdw blurRad="38100" dist="38100" dir="2700000" algn="tl">
                  <a:srgbClr val="000000">
                    <a:alpha val="43137"/>
                  </a:srgbClr>
                </a:outerShdw>
              </a:effectLst>
              <a:latin typeface="Comic Sans MS" pitchFamily="66" charset="0"/>
            </a:endParaRPr>
          </a:p>
        </p:txBody>
      </p:sp>
      <p:pic>
        <p:nvPicPr>
          <p:cNvPr id="4" name="Picture 3" descr="saxon home.jpg"/>
          <p:cNvPicPr>
            <a:picLocks noChangeAspect="1"/>
          </p:cNvPicPr>
          <p:nvPr/>
        </p:nvPicPr>
        <p:blipFill>
          <a:blip r:embed="rId2" cstate="print"/>
          <a:stretch>
            <a:fillRect/>
          </a:stretch>
        </p:blipFill>
        <p:spPr>
          <a:xfrm>
            <a:off x="3059832" y="1556792"/>
            <a:ext cx="5157216" cy="310286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TextBox 5"/>
          <p:cNvSpPr txBox="1"/>
          <p:nvPr/>
        </p:nvSpPr>
        <p:spPr>
          <a:xfrm>
            <a:off x="539552" y="5013176"/>
            <a:ext cx="7992888" cy="1631216"/>
          </a:xfrm>
          <a:prstGeom prst="rect">
            <a:avLst/>
          </a:prstGeom>
          <a:noFill/>
        </p:spPr>
        <p:txBody>
          <a:bodyPr wrap="square" rtlCol="0">
            <a:spAutoFit/>
          </a:bodyPr>
          <a:lstStyle/>
          <a:p>
            <a:r>
              <a:rPr lang="en-GB" sz="2000" dirty="0" smtClean="0">
                <a:latin typeface="Comic Sans MS" pitchFamily="66" charset="0"/>
              </a:rPr>
              <a:t>Most of the Anglo-Saxon settlers lived as farmers.</a:t>
            </a:r>
            <a:r>
              <a:rPr lang="en-GB" sz="2000" dirty="0">
                <a:latin typeface="Comic Sans MS" pitchFamily="66" charset="0"/>
              </a:rPr>
              <a:t> The villages were built near natural resources. The villagers needed food, water, fuel for heating and cooking and materials for their homes and clothes. The natural resources had to provide the villagers with what they needed to survive. </a:t>
            </a:r>
          </a:p>
        </p:txBody>
      </p:sp>
      <p:pic>
        <p:nvPicPr>
          <p:cNvPr id="14338" name="Picture 2" descr="http://www.trout-salmon-fishing.com/River-Shin-2.jpg"/>
          <p:cNvPicPr>
            <a:picLocks noChangeAspect="1" noChangeArrowheads="1"/>
          </p:cNvPicPr>
          <p:nvPr/>
        </p:nvPicPr>
        <p:blipFill>
          <a:blip r:embed="rId3" cstate="print"/>
          <a:srcRect l="18273" t="2480" b="11694"/>
          <a:stretch>
            <a:fillRect/>
          </a:stretch>
        </p:blipFill>
        <p:spPr bwMode="auto">
          <a:xfrm>
            <a:off x="1043608" y="1700808"/>
            <a:ext cx="2466344" cy="1944216"/>
          </a:xfrm>
          <a:prstGeom prst="rect">
            <a:avLst/>
          </a:prstGeom>
          <a:ln>
            <a:noFill/>
          </a:ln>
          <a:effectLst>
            <a:softEdge rad="112500"/>
          </a:effectLst>
        </p:spPr>
      </p:pic>
      <p:pic>
        <p:nvPicPr>
          <p:cNvPr id="14340" name="Picture 4" descr="http://ecx.images-amazon.com/images/I/51htH1lEWXL._SL500_AA300_.jpg"/>
          <p:cNvPicPr>
            <a:picLocks noChangeAspect="1" noChangeArrowheads="1"/>
          </p:cNvPicPr>
          <p:nvPr/>
        </p:nvPicPr>
        <p:blipFill>
          <a:blip r:embed="rId4" cstate="print"/>
          <a:srcRect t="11379" r="5221" b="10502"/>
          <a:stretch>
            <a:fillRect/>
          </a:stretch>
        </p:blipFill>
        <p:spPr bwMode="auto">
          <a:xfrm>
            <a:off x="179512" y="548680"/>
            <a:ext cx="1916212" cy="1579390"/>
          </a:xfrm>
          <a:prstGeom prst="rect">
            <a:avLst/>
          </a:prstGeom>
          <a:ln>
            <a:noFill/>
          </a:ln>
          <a:effectLst>
            <a:softEdge rad="112500"/>
          </a:effectLst>
        </p:spPr>
      </p:pic>
      <p:pic>
        <p:nvPicPr>
          <p:cNvPr id="14342" name="Picture 6" descr="http://www.justfoodnow.com/wp-content/uploads/2010/06/Medieval-market-www.carrotmuseum.co_.uk_.jpg"/>
          <p:cNvPicPr>
            <a:picLocks noChangeAspect="1" noChangeArrowheads="1"/>
          </p:cNvPicPr>
          <p:nvPr/>
        </p:nvPicPr>
        <p:blipFill>
          <a:blip r:embed="rId5" cstate="print"/>
          <a:srcRect l="25468" t="13503"/>
          <a:stretch>
            <a:fillRect/>
          </a:stretch>
        </p:blipFill>
        <p:spPr bwMode="auto">
          <a:xfrm>
            <a:off x="251520" y="3284984"/>
            <a:ext cx="2070249" cy="1620420"/>
          </a:xfrm>
          <a:prstGeom prst="rect">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effectLst>
                  <a:outerShdw blurRad="38100" dist="38100" dir="2700000" algn="tl">
                    <a:srgbClr val="000000">
                      <a:alpha val="43137"/>
                    </a:srgbClr>
                  </a:outerShdw>
                </a:effectLst>
                <a:latin typeface="Comic Sans MS" pitchFamily="66" charset="0"/>
              </a:rPr>
              <a:t>Virtual Village</a:t>
            </a:r>
            <a:endParaRPr lang="en-GB" dirty="0">
              <a:effectLst>
                <a:outerShdw blurRad="38100" dist="38100" dir="2700000" algn="tl">
                  <a:srgbClr val="000000">
                    <a:alpha val="43137"/>
                  </a:srgbClr>
                </a:outerShdw>
              </a:effectLst>
              <a:latin typeface="Comic Sans MS" pitchFamily="66" charset="0"/>
            </a:endParaRPr>
          </a:p>
        </p:txBody>
      </p:sp>
      <p:sp>
        <p:nvSpPr>
          <p:cNvPr id="3" name="Content Placeholder 2"/>
          <p:cNvSpPr>
            <a:spLocks noGrp="1"/>
          </p:cNvSpPr>
          <p:nvPr>
            <p:ph idx="1"/>
          </p:nvPr>
        </p:nvSpPr>
        <p:spPr>
          <a:xfrm>
            <a:off x="323528" y="1340768"/>
            <a:ext cx="8229600" cy="4525963"/>
          </a:xfrm>
        </p:spPr>
        <p:txBody>
          <a:bodyPr/>
          <a:lstStyle/>
          <a:p>
            <a:r>
              <a:rPr lang="en-GB" dirty="0" smtClean="0">
                <a:latin typeface="Comic Sans MS" pitchFamily="66" charset="0"/>
              </a:rPr>
              <a:t>Click on the link below to view a typical Anglo-Saxon Village.</a:t>
            </a:r>
          </a:p>
          <a:p>
            <a:pPr algn="ctr">
              <a:buNone/>
            </a:pPr>
            <a:r>
              <a:rPr lang="en-GB" dirty="0" smtClean="0">
                <a:latin typeface="Comic Sans MS" pitchFamily="66" charset="0"/>
                <a:hlinkClick r:id="rId2"/>
              </a:rPr>
              <a:t>Virtual Village</a:t>
            </a:r>
            <a:endParaRPr lang="en-GB" dirty="0">
              <a:latin typeface="Comic Sans MS" pitchFamily="66" charset="0"/>
            </a:endParaRPr>
          </a:p>
        </p:txBody>
      </p:sp>
      <p:pic>
        <p:nvPicPr>
          <p:cNvPr id="1026" name="Picture 2"/>
          <p:cNvPicPr>
            <a:picLocks noChangeAspect="1" noChangeArrowheads="1"/>
          </p:cNvPicPr>
          <p:nvPr/>
        </p:nvPicPr>
        <p:blipFill>
          <a:blip r:embed="rId3" cstate="print"/>
          <a:srcRect l="17419" t="25155" r="32969" b="31375"/>
          <a:stretch>
            <a:fillRect/>
          </a:stretch>
        </p:blipFill>
        <p:spPr bwMode="auto">
          <a:xfrm>
            <a:off x="1691680" y="3429000"/>
            <a:ext cx="5472608" cy="29969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interesting facts..</a:t>
            </a:r>
            <a:endParaRPr lang="en-GB" dirty="0"/>
          </a:p>
        </p:txBody>
      </p:sp>
      <p:sp>
        <p:nvSpPr>
          <p:cNvPr id="3" name="Content Placeholder 2"/>
          <p:cNvSpPr>
            <a:spLocks noGrp="1"/>
          </p:cNvSpPr>
          <p:nvPr>
            <p:ph idx="1"/>
          </p:nvPr>
        </p:nvSpPr>
        <p:spPr>
          <a:xfrm>
            <a:off x="467544" y="1340768"/>
            <a:ext cx="8229600" cy="2836912"/>
          </a:xfrm>
        </p:spPr>
        <p:txBody>
          <a:bodyPr>
            <a:noAutofit/>
          </a:bodyPr>
          <a:lstStyle/>
          <a:p>
            <a:pPr>
              <a:buFont typeface="Wingdings" pitchFamily="2" charset="2"/>
              <a:buChar char="q"/>
            </a:pPr>
            <a:r>
              <a:rPr lang="en-GB" sz="2400" dirty="0">
                <a:latin typeface="Comic Sans MS" pitchFamily="66" charset="0"/>
              </a:rPr>
              <a:t>The Anglo-Saxons grew crops and </a:t>
            </a:r>
            <a:r>
              <a:rPr lang="en-GB" sz="2400" dirty="0" smtClean="0">
                <a:latin typeface="Comic Sans MS" pitchFamily="66" charset="0"/>
              </a:rPr>
              <a:t>kept: </a:t>
            </a:r>
            <a:r>
              <a:rPr lang="en-GB" sz="2400" dirty="0">
                <a:latin typeface="Comic Sans MS" pitchFamily="66" charset="0"/>
              </a:rPr>
              <a:t>pigs, sheep and cattle. </a:t>
            </a:r>
            <a:endParaRPr lang="en-GB" sz="2400" dirty="0" smtClean="0">
              <a:latin typeface="Comic Sans MS" pitchFamily="66" charset="0"/>
            </a:endParaRPr>
          </a:p>
          <a:p>
            <a:pPr>
              <a:buFont typeface="Wingdings" pitchFamily="2" charset="2"/>
              <a:buChar char="q"/>
            </a:pPr>
            <a:r>
              <a:rPr lang="en-GB" sz="2400" dirty="0" smtClean="0">
                <a:latin typeface="Comic Sans MS" pitchFamily="66" charset="0"/>
              </a:rPr>
              <a:t>They </a:t>
            </a:r>
            <a:r>
              <a:rPr lang="en-GB" sz="2400" dirty="0">
                <a:latin typeface="Comic Sans MS" pitchFamily="66" charset="0"/>
              </a:rPr>
              <a:t>hunted other animals and fish for food. They made household goods and farm equipment from pottery, wood </a:t>
            </a:r>
            <a:r>
              <a:rPr lang="en-GB" sz="2400" dirty="0" smtClean="0">
                <a:latin typeface="Comic Sans MS" pitchFamily="66" charset="0"/>
              </a:rPr>
              <a:t>and metal</a:t>
            </a:r>
            <a:r>
              <a:rPr lang="en-GB" sz="2400" dirty="0">
                <a:latin typeface="Comic Sans MS" pitchFamily="66" charset="0"/>
              </a:rPr>
              <a:t>;</a:t>
            </a:r>
            <a:r>
              <a:rPr lang="en-GB" sz="2400" dirty="0" smtClean="0">
                <a:latin typeface="Comic Sans MS" pitchFamily="66" charset="0"/>
              </a:rPr>
              <a:t> </a:t>
            </a:r>
            <a:r>
              <a:rPr lang="en-GB" sz="2400" dirty="0">
                <a:latin typeface="Comic Sans MS" pitchFamily="66" charset="0"/>
              </a:rPr>
              <a:t>clothes from cloth they wove themselves. </a:t>
            </a:r>
            <a:endParaRPr lang="en-GB" sz="2400" dirty="0" smtClean="0">
              <a:latin typeface="Comic Sans MS" pitchFamily="66" charset="0"/>
            </a:endParaRPr>
          </a:p>
          <a:p>
            <a:pPr>
              <a:buFont typeface="Wingdings" pitchFamily="2" charset="2"/>
              <a:buChar char="q"/>
            </a:pPr>
            <a:r>
              <a:rPr lang="en-GB" sz="2400" dirty="0" smtClean="0">
                <a:latin typeface="Comic Sans MS" pitchFamily="66" charset="0"/>
              </a:rPr>
              <a:t>They </a:t>
            </a:r>
            <a:r>
              <a:rPr lang="en-GB" sz="2400" dirty="0">
                <a:latin typeface="Comic Sans MS" pitchFamily="66" charset="0"/>
              </a:rPr>
              <a:t>traded goods such </a:t>
            </a:r>
            <a:r>
              <a:rPr lang="en-GB" sz="2400" dirty="0" smtClean="0">
                <a:latin typeface="Comic Sans MS" pitchFamily="66" charset="0"/>
              </a:rPr>
              <a:t>as: </a:t>
            </a:r>
            <a:r>
              <a:rPr lang="en-GB" sz="2400" dirty="0">
                <a:latin typeface="Comic Sans MS" pitchFamily="66" charset="0"/>
              </a:rPr>
              <a:t>hunting dogs and slaves for things they couldn't </a:t>
            </a:r>
            <a:r>
              <a:rPr lang="en-GB" sz="2400" dirty="0" smtClean="0">
                <a:latin typeface="Comic Sans MS" pitchFamily="66" charset="0"/>
              </a:rPr>
              <a:t>make; </a:t>
            </a:r>
            <a:r>
              <a:rPr lang="en-GB" sz="2400" dirty="0">
                <a:latin typeface="Comic Sans MS" pitchFamily="66" charset="0"/>
              </a:rPr>
              <a:t>like glass, with people from other countries</a:t>
            </a:r>
            <a:r>
              <a:rPr lang="en-GB" sz="2400" dirty="0" smtClean="0">
                <a:latin typeface="Comic Sans MS" pitchFamily="66" charset="0"/>
              </a:rPr>
              <a:t>.</a:t>
            </a:r>
          </a:p>
          <a:p>
            <a:pPr>
              <a:buFont typeface="Wingdings" pitchFamily="2" charset="2"/>
              <a:buChar char="q"/>
            </a:pPr>
            <a:r>
              <a:rPr lang="en-GB" sz="2400" dirty="0">
                <a:latin typeface="Comic Sans MS" pitchFamily="66" charset="0"/>
              </a:rPr>
              <a:t>The houses were built facing the sun to get as much heat and light as possible</a:t>
            </a:r>
            <a:r>
              <a:rPr lang="en-GB" sz="2400" dirty="0" smtClean="0">
                <a:latin typeface="Comic Sans MS" pitchFamily="66" charset="0"/>
              </a:rPr>
              <a:t>.</a:t>
            </a:r>
          </a:p>
          <a:p>
            <a:pPr>
              <a:buFont typeface="Wingdings" pitchFamily="2" charset="2"/>
              <a:buChar char="q"/>
            </a:pPr>
            <a:r>
              <a:rPr lang="en-GB" sz="2400" dirty="0">
                <a:latin typeface="Comic Sans MS" pitchFamily="66" charset="0"/>
              </a:rPr>
              <a:t>There was only one room where everybody ate, cooked, slept and entertained their friends.</a:t>
            </a:r>
          </a:p>
        </p:txBody>
      </p:sp>
      <p:sp>
        <p:nvSpPr>
          <p:cNvPr id="5" name="5-Point Star 4"/>
          <p:cNvSpPr/>
          <p:nvPr/>
        </p:nvSpPr>
        <p:spPr>
          <a:xfrm>
            <a:off x="611560" y="260648"/>
            <a:ext cx="1152128" cy="1080120"/>
          </a:xfrm>
          <a:prstGeom prst="star5">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6" name="5-Point Star 5"/>
          <p:cNvSpPr/>
          <p:nvPr/>
        </p:nvSpPr>
        <p:spPr>
          <a:xfrm>
            <a:off x="7380312" y="332656"/>
            <a:ext cx="1152128" cy="1080120"/>
          </a:xfrm>
          <a:prstGeom prst="star5">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189</Words>
  <Application>Microsoft Office PowerPoint</Application>
  <PresentationFormat>On-screen Show (4:3)</PresentationFormat>
  <Paragraphs>13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Village life</vt:lpstr>
      <vt:lpstr>Everyday life…</vt:lpstr>
      <vt:lpstr>Virtual Village</vt:lpstr>
      <vt:lpstr>Some interesting facts..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Village life</dc:title>
  <dc:creator>cherie</dc:creator>
  <cp:lastModifiedBy>user</cp:lastModifiedBy>
  <cp:revision>12</cp:revision>
  <dcterms:created xsi:type="dcterms:W3CDTF">2011-08-10T11:26:47Z</dcterms:created>
  <dcterms:modified xsi:type="dcterms:W3CDTF">2020-10-03T21:05:57Z</dcterms:modified>
</cp:coreProperties>
</file>